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72" r:id="rId6"/>
    <p:sldId id="271" r:id="rId7"/>
    <p:sldId id="260" r:id="rId8"/>
    <p:sldId id="263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9E3DE0-865B-4F7C-BB6F-2822CDF9952A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C3DBB-DB28-4764-9AE1-1E2A5ED5E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7613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9EEA42-AD54-4012-B525-98E2AEE8C8E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C698B3-ED75-4A66-B129-E58AC819057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592F71-5FC2-4EB2-9694-B06425814F58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39C30-FF78-419E-BB8D-2E33DE04350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0767E7-3CF5-4AC7-93EB-A7CB95496AB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DFC90-1128-44CF-8486-4ABAFD7F9C34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DFC90-1128-44CF-8486-4ABAFD7F9C3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4DFC90-1128-44CF-8486-4ABAFD7F9C34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4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F6DE03-9435-4906-9203-1F8A9A5E4939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5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4B664D-1B65-4C2A-99EE-7229EC0B5D1E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4A1657-F256-491E-912D-1440EE84BEB9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9162BC-96E3-4F52-B2A5-C9421DC2C16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7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8745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7311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73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657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8063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437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1389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228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2801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1192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58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CC857-F237-48F4-AE61-BB57BCBFCED1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809B27-91CA-46A5-A593-964C4AD381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9191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Types of Business Ownership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881651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Starting a Corporation</a:t>
            </a:r>
          </a:p>
        </p:txBody>
      </p:sp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75110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sp>
        <p:nvSpPr>
          <p:cNvPr id="175113" name="AutoShape 9"/>
          <p:cNvSpPr>
            <a:spLocks noChangeArrowheads="1"/>
          </p:cNvSpPr>
          <p:nvPr/>
        </p:nvSpPr>
        <p:spPr bwMode="auto">
          <a:xfrm>
            <a:off x="1219200" y="2667000"/>
            <a:ext cx="2971800" cy="144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4" name="AutoShape 10"/>
          <p:cNvSpPr>
            <a:spLocks noChangeArrowheads="1"/>
          </p:cNvSpPr>
          <p:nvPr/>
        </p:nvSpPr>
        <p:spPr bwMode="auto">
          <a:xfrm>
            <a:off x="4724400" y="2667000"/>
            <a:ext cx="2971800" cy="14478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1219200" y="2895600"/>
            <a:ext cx="297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600" b="1">
                <a:solidFill>
                  <a:srgbClr val="393939"/>
                </a:solidFill>
              </a:rPr>
              <a:t>Closely Held</a:t>
            </a:r>
            <a:br>
              <a:rPr lang="en-US" altLang="en-US" sz="2600" b="1">
                <a:solidFill>
                  <a:srgbClr val="393939"/>
                </a:solidFill>
              </a:rPr>
            </a:br>
            <a:r>
              <a:rPr lang="en-US" altLang="en-US" sz="2600" b="1">
                <a:solidFill>
                  <a:srgbClr val="393939"/>
                </a:solidFill>
              </a:rPr>
              <a:t>Corporation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2590800" y="1600200"/>
            <a:ext cx="4713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 dirty="0">
                <a:solidFill>
                  <a:srgbClr val="CD0000"/>
                </a:solidFill>
              </a:rPr>
              <a:t>Two Types of Corporations</a:t>
            </a: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4724400" y="2895600"/>
            <a:ext cx="29718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2600" b="1">
                <a:solidFill>
                  <a:srgbClr val="393939"/>
                </a:solidFill>
              </a:rPr>
              <a:t>Publicly Held</a:t>
            </a:r>
            <a:br>
              <a:rPr lang="en-US" altLang="en-US" sz="2600" b="1">
                <a:solidFill>
                  <a:srgbClr val="393939"/>
                </a:solidFill>
              </a:rPr>
            </a:br>
            <a:r>
              <a:rPr lang="en-US" altLang="en-US" sz="2600" b="1">
                <a:solidFill>
                  <a:srgbClr val="393939"/>
                </a:solidFill>
              </a:rPr>
              <a:t>Corporation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15831194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Starting a Corporation</a:t>
            </a:r>
          </a:p>
        </p:txBody>
      </p:sp>
      <p:sp>
        <p:nvSpPr>
          <p:cNvPr id="189445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89446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pic>
        <p:nvPicPr>
          <p:cNvPr id="189462" name="Picture 22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219200"/>
            <a:ext cx="8964542" cy="50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173949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96" name="Picture 32" descr="2 linked box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2895600"/>
            <a:ext cx="6329363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0" name="Picture 16" descr="economics and yo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950" y="1371600"/>
            <a:ext cx="6545263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82" name="Rectangle 18"/>
          <p:cNvSpPr>
            <a:spLocks noChangeArrowheads="1"/>
          </p:cNvSpPr>
          <p:nvPr/>
        </p:nvSpPr>
        <p:spPr bwMode="auto">
          <a:xfrm>
            <a:off x="1377950" y="2209800"/>
            <a:ext cx="693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>
                <a:solidFill>
                  <a:srgbClr val="CD0000"/>
                </a:solidFill>
              </a:rPr>
              <a:t>Economic Systems</a:t>
            </a:r>
          </a:p>
        </p:txBody>
      </p:sp>
      <p:sp>
        <p:nvSpPr>
          <p:cNvPr id="62483" name="Rectangle 19"/>
          <p:cNvSpPr>
            <a:spLocks noChangeArrowheads="1"/>
          </p:cNvSpPr>
          <p:nvPr/>
        </p:nvSpPr>
        <p:spPr bwMode="auto">
          <a:xfrm>
            <a:off x="1447800" y="317500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5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Command Economy</a:t>
            </a: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2497" name="Rectangle 33"/>
          <p:cNvSpPr>
            <a:spLocks noChangeArrowheads="1"/>
          </p:cNvSpPr>
          <p:nvPr/>
        </p:nvSpPr>
        <p:spPr bwMode="auto">
          <a:xfrm>
            <a:off x="1447800" y="4876800"/>
            <a:ext cx="1898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55000"/>
              </a:spcBef>
            </a:pPr>
            <a:r>
              <a:rPr lang="en-US" altLang="en-US" sz="1800" b="1">
                <a:solidFill>
                  <a:schemeClr val="bg1"/>
                </a:solidFill>
              </a:rPr>
              <a:t>Market Economy</a:t>
            </a:r>
            <a:endParaRPr lang="en-US" altLang="en-US" sz="1800" b="1" i="1">
              <a:solidFill>
                <a:schemeClr val="bg1"/>
              </a:solidFill>
            </a:endParaRPr>
          </a:p>
        </p:txBody>
      </p:sp>
      <p:sp>
        <p:nvSpPr>
          <p:cNvPr id="62498" name="Rectangle 34"/>
          <p:cNvSpPr>
            <a:spLocks noChangeArrowheads="1"/>
          </p:cNvSpPr>
          <p:nvPr/>
        </p:nvSpPr>
        <p:spPr bwMode="auto">
          <a:xfrm>
            <a:off x="3657600" y="3429000"/>
            <a:ext cx="396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30188" indent="-2301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buFontTx/>
              <a:buBlip>
                <a:blip r:embed="rId5"/>
              </a:buBlip>
            </a:pPr>
            <a:r>
              <a:rPr lang="en-US" altLang="en-US" sz="1400">
                <a:solidFill>
                  <a:srgbClr val="0072BC"/>
                </a:solidFill>
              </a:rPr>
              <a:t>What to produce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1400">
                <a:solidFill>
                  <a:srgbClr val="0072BC"/>
                </a:solidFill>
              </a:rPr>
              <a:t>How it should be produced</a:t>
            </a:r>
          </a:p>
          <a:p>
            <a:pPr>
              <a:buFontTx/>
              <a:buBlip>
                <a:blip r:embed="rId5"/>
              </a:buBlip>
            </a:pPr>
            <a:r>
              <a:rPr lang="en-US" altLang="en-US" sz="1400">
                <a:solidFill>
                  <a:srgbClr val="0072BC"/>
                </a:solidFill>
              </a:rPr>
              <a:t>For whom it should be produced</a:t>
            </a:r>
            <a:endParaRPr lang="en-US" altLang="en-US" sz="1400" i="1">
              <a:solidFill>
                <a:srgbClr val="0072BC"/>
              </a:solidFill>
            </a:endParaRPr>
          </a:p>
        </p:txBody>
      </p:sp>
      <p:sp>
        <p:nvSpPr>
          <p:cNvPr id="62499" name="Rectangle 35"/>
          <p:cNvSpPr>
            <a:spLocks noChangeArrowheads="1"/>
          </p:cNvSpPr>
          <p:nvPr/>
        </p:nvSpPr>
        <p:spPr bwMode="auto">
          <a:xfrm>
            <a:off x="3657600" y="2914650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5000"/>
              </a:spcBef>
            </a:pPr>
            <a:r>
              <a:rPr lang="en-US" altLang="en-US" sz="1600" b="1">
                <a:solidFill>
                  <a:srgbClr val="0072BC"/>
                </a:solidFill>
              </a:rPr>
              <a:t>Government makes the economic decisions of </a:t>
            </a:r>
            <a:endParaRPr lang="en-US" altLang="en-US" sz="1600" b="1" i="1">
              <a:solidFill>
                <a:srgbClr val="0072BC"/>
              </a:solidFill>
            </a:endParaRPr>
          </a:p>
        </p:txBody>
      </p:sp>
      <p:sp>
        <p:nvSpPr>
          <p:cNvPr id="62500" name="Rectangle 36"/>
          <p:cNvSpPr>
            <a:spLocks noChangeArrowheads="1"/>
          </p:cNvSpPr>
          <p:nvPr/>
        </p:nvSpPr>
        <p:spPr bwMode="auto">
          <a:xfrm>
            <a:off x="3657600" y="4876800"/>
            <a:ext cx="3962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45878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5000"/>
              </a:spcBef>
            </a:pPr>
            <a:r>
              <a:rPr lang="en-US" altLang="en-US" sz="1600" b="1">
                <a:solidFill>
                  <a:srgbClr val="0072BC"/>
                </a:solidFill>
              </a:rPr>
              <a:t>The three economic decisions are made in the marketplace.</a:t>
            </a:r>
            <a:endParaRPr lang="en-US" altLang="en-US" sz="1600" b="1" i="1">
              <a:solidFill>
                <a:srgbClr val="0072BC"/>
              </a:solidFill>
            </a:endParaRPr>
          </a:p>
        </p:txBody>
      </p:sp>
      <p:sp>
        <p:nvSpPr>
          <p:cNvPr id="62503" name="Rectangle 39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62504" name="Rectangle 40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</p:spTree>
    <p:extLst>
      <p:ext uri="{BB962C8B-B14F-4D97-AF65-F5344CB8AC3E}">
        <p14:creationId xmlns="" xmlns:p14="http://schemas.microsoft.com/office/powerpoint/2010/main" val="3743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84" name="Rectangle 28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70685" name="Rectangle 29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pic>
        <p:nvPicPr>
          <p:cNvPr id="70686" name="Picture 30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12" y="464076"/>
            <a:ext cx="6530288" cy="624152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086600" y="3886200"/>
            <a:ext cx="1676400" cy="1600200"/>
          </a:xfrm>
          <a:prstGeom prst="ellipse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franchise</a:t>
            </a:r>
            <a:endParaRPr lang="en-US" sz="2000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486400" y="4191000"/>
            <a:ext cx="1600200" cy="3048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638753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76" name="Picture 20" descr="vocabul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24000"/>
            <a:ext cx="5562600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1219200" y="2133600"/>
            <a:ext cx="327660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4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public sector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private sector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competition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price competition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nonprice competition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market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oligopoly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monopoly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profit</a:t>
            </a:r>
            <a:endParaRPr lang="en-US" altLang="en-US" sz="2000">
              <a:solidFill>
                <a:srgbClr val="24408E"/>
              </a:solidFill>
            </a:endParaRP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sole proprietorship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entrepreneur</a:t>
            </a:r>
          </a:p>
        </p:txBody>
      </p:sp>
      <p:sp>
        <p:nvSpPr>
          <p:cNvPr id="19479" name="Rectangle 23"/>
          <p:cNvSpPr>
            <a:spLocks noChangeArrowheads="1"/>
          </p:cNvSpPr>
          <p:nvPr/>
        </p:nvSpPr>
        <p:spPr bwMode="auto">
          <a:xfrm>
            <a:off x="4876800" y="2133600"/>
            <a:ext cx="3429000" cy="413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4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Employer Identification Number (EIN)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unlimited liability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limited life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partnership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partnership agreement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general partner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limited partner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cooperative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corporation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articles of incorporation</a:t>
            </a:r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9481" name="Rectangle 25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</p:spTree>
    <p:extLst>
      <p:ext uri="{BB962C8B-B14F-4D97-AF65-F5344CB8AC3E}">
        <p14:creationId xmlns="" xmlns:p14="http://schemas.microsoft.com/office/powerpoint/2010/main" val="14214929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vocabul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1524000"/>
            <a:ext cx="5562600" cy="5111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1219200" y="2133600"/>
            <a:ext cx="52578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0375" indent="-4603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57467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corporate bylaws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corporate charter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board of directors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limited liability company (LLC)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r>
              <a:rPr lang="en-US" altLang="en-US" sz="2000">
                <a:solidFill>
                  <a:srgbClr val="000000"/>
                </a:solidFill>
              </a:rPr>
              <a:t>franchise</a:t>
            </a:r>
          </a:p>
          <a:p>
            <a:pPr>
              <a:spcBef>
                <a:spcPct val="25000"/>
              </a:spcBef>
              <a:buFontTx/>
              <a:buBlip>
                <a:blip r:embed="rId4"/>
              </a:buBlip>
            </a:pPr>
            <a:endParaRPr lang="en-US" altLang="en-US" sz="2000"/>
          </a:p>
        </p:txBody>
      </p:sp>
      <p:sp>
        <p:nvSpPr>
          <p:cNvPr id="79881" name="Rectangle 9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79882" name="Rectangle 10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</p:spTree>
    <p:extLst>
      <p:ext uri="{BB962C8B-B14F-4D97-AF65-F5344CB8AC3E}">
        <p14:creationId xmlns="" xmlns:p14="http://schemas.microsoft.com/office/powerpoint/2010/main" val="32526861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Freedom to Compete</a:t>
            </a:r>
            <a:endParaRPr lang="en-US" altLang="en-US" dirty="0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2057400"/>
            <a:ext cx="8001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Price Competition </a:t>
            </a:r>
            <a:r>
              <a:rPr lang="en-US" sz="3200" dirty="0" smtClean="0"/>
              <a:t>– price is the biggest factor , consumers will choose the lowest price</a:t>
            </a:r>
          </a:p>
          <a:p>
            <a:endParaRPr lang="en-US" sz="3200" dirty="0" smtClean="0"/>
          </a:p>
          <a:p>
            <a:r>
              <a:rPr lang="en-US" sz="3600" b="1" dirty="0" smtClean="0">
                <a:solidFill>
                  <a:schemeClr val="accent5"/>
                </a:solidFill>
              </a:rPr>
              <a:t>Non-price Competition </a:t>
            </a:r>
            <a:r>
              <a:rPr lang="en-US" sz="3200" dirty="0" smtClean="0"/>
              <a:t>– factors other than price attract and keep customers</a:t>
            </a:r>
            <a:endParaRPr lang="en-US" sz="3200" dirty="0"/>
          </a:p>
        </p:txBody>
      </p:sp>
      <p:pic>
        <p:nvPicPr>
          <p:cNvPr id="20482" name="Picture 2" descr="US - dollars representing currency and money made in busines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4724400"/>
            <a:ext cx="2133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7431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Levels of Competition</a:t>
            </a:r>
            <a:endParaRPr lang="en-US" altLang="en-US" dirty="0"/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2000" y="20574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4"/>
                </a:solidFill>
              </a:rPr>
              <a:t>Oligopoly</a:t>
            </a:r>
            <a:r>
              <a:rPr lang="en-US" sz="3200" dirty="0" smtClean="0"/>
              <a:t>– a few large businesses in the market and many customers who need the product</a:t>
            </a:r>
          </a:p>
          <a:p>
            <a:endParaRPr lang="en-US" sz="3200" dirty="0" smtClean="0"/>
          </a:p>
          <a:p>
            <a:r>
              <a:rPr lang="en-US" sz="3600" b="1" dirty="0" smtClean="0">
                <a:solidFill>
                  <a:schemeClr val="accent5"/>
                </a:solidFill>
              </a:rPr>
              <a:t>Monopoly</a:t>
            </a:r>
            <a:r>
              <a:rPr lang="en-US" sz="3200" dirty="0" smtClean="0"/>
              <a:t>– only one supplier in the market, no competition</a:t>
            </a:r>
            <a:endParaRPr lang="en-US" sz="3200" dirty="0"/>
          </a:p>
        </p:txBody>
      </p:sp>
      <p:pic>
        <p:nvPicPr>
          <p:cNvPr id="40962" name="Picture 2" descr="http://specials-images.forbes.com/imageserve/03sZe4I313af0/0x600.jpg?fit=scale&amp;background=000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4876800"/>
            <a:ext cx="239445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7431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Private Enterprise System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pic>
        <p:nvPicPr>
          <p:cNvPr id="146450" name="Picture 18" descr="6 boxes out of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524000"/>
            <a:ext cx="5638800" cy="47101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3689350" y="3276600"/>
            <a:ext cx="1828800" cy="109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 dirty="0"/>
              <a:t>Risks of Doing Business</a:t>
            </a:r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6858000" y="1754188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Competition</a:t>
            </a:r>
          </a:p>
        </p:txBody>
      </p:sp>
      <p:sp>
        <p:nvSpPr>
          <p:cNvPr id="146454" name="Rectangle 22"/>
          <p:cNvSpPr>
            <a:spLocks noChangeArrowheads="1"/>
          </p:cNvSpPr>
          <p:nvPr/>
        </p:nvSpPr>
        <p:spPr bwMode="auto">
          <a:xfrm>
            <a:off x="6858000" y="2392363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Economic Changes</a:t>
            </a:r>
          </a:p>
        </p:txBody>
      </p:sp>
      <p:sp>
        <p:nvSpPr>
          <p:cNvPr id="146455" name="Rectangle 23"/>
          <p:cNvSpPr>
            <a:spLocks noChangeArrowheads="1"/>
          </p:cNvSpPr>
          <p:nvPr/>
        </p:nvSpPr>
        <p:spPr bwMode="auto">
          <a:xfrm>
            <a:off x="6858000" y="3167063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Government Regulations</a:t>
            </a:r>
          </a:p>
        </p:txBody>
      </p:sp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6858000" y="3916363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New </a:t>
            </a:r>
            <a:br>
              <a:rPr lang="en-US" altLang="en-US" sz="1600" b="1"/>
            </a:br>
            <a:r>
              <a:rPr lang="en-US" altLang="en-US" sz="1600" b="1"/>
              <a:t>Technologies</a:t>
            </a:r>
          </a:p>
        </p:txBody>
      </p: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6858000" y="4710113"/>
            <a:ext cx="20574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Natural </a:t>
            </a:r>
            <a:br>
              <a:rPr lang="en-US" altLang="en-US" sz="1600" b="1"/>
            </a:br>
            <a:r>
              <a:rPr lang="en-US" altLang="en-US" sz="1600" b="1"/>
              <a:t>Disasters</a:t>
            </a:r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6858000" y="5588000"/>
            <a:ext cx="2057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Lawsuits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90800" y="3505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Vs.</a:t>
            </a:r>
            <a:endParaRPr lang="en-US" sz="3600" dirty="0"/>
          </a:p>
        </p:txBody>
      </p:sp>
      <p:sp>
        <p:nvSpPr>
          <p:cNvPr id="14" name="Rounded Rectangle 13"/>
          <p:cNvSpPr/>
          <p:nvPr/>
        </p:nvSpPr>
        <p:spPr>
          <a:xfrm>
            <a:off x="381000" y="2971800"/>
            <a:ext cx="1981200" cy="1447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b="1" dirty="0" smtClean="0"/>
              <a:t>Profit made from Doing Business</a:t>
            </a:r>
            <a:endParaRPr lang="en-US" sz="2200" b="1" dirty="0"/>
          </a:p>
        </p:txBody>
      </p:sp>
      <p:pic>
        <p:nvPicPr>
          <p:cNvPr id="2050" name="Picture 2" descr="business,currencies,signs,dollars,monetary units,symbols,money,finan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648200"/>
            <a:ext cx="1495425" cy="1495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74311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Business Ownership Organization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pic>
        <p:nvPicPr>
          <p:cNvPr id="150560" name="Picture 32" descr="3 circles under 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44725"/>
            <a:ext cx="7848600" cy="24304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838200" y="2324100"/>
            <a:ext cx="73152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200" b="1">
                <a:solidFill>
                  <a:srgbClr val="CD0000"/>
                </a:solidFill>
              </a:rPr>
              <a:t>Three Legal Forms of Business Ownership</a:t>
            </a:r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723900" y="3492500"/>
            <a:ext cx="2286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Sole</a:t>
            </a:r>
            <a:br>
              <a:rPr lang="en-US" altLang="en-US" sz="2000" b="1">
                <a:solidFill>
                  <a:schemeClr val="bg1"/>
                </a:solidFill>
              </a:rPr>
            </a:br>
            <a:r>
              <a:rPr lang="en-US" altLang="en-US" sz="2000" b="1">
                <a:solidFill>
                  <a:schemeClr val="bg1"/>
                </a:solidFill>
              </a:rPr>
              <a:t>Proprietorship</a:t>
            </a:r>
          </a:p>
        </p:txBody>
      </p:sp>
      <p:sp>
        <p:nvSpPr>
          <p:cNvPr id="150563" name="Rectangle 35"/>
          <p:cNvSpPr>
            <a:spLocks noChangeArrowheads="1"/>
          </p:cNvSpPr>
          <p:nvPr/>
        </p:nvSpPr>
        <p:spPr bwMode="auto">
          <a:xfrm>
            <a:off x="3352800" y="36576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Partnership</a:t>
            </a:r>
          </a:p>
        </p:txBody>
      </p: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5943600" y="3657600"/>
            <a:ext cx="2286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 b="1">
                <a:solidFill>
                  <a:schemeClr val="bg1"/>
                </a:solidFill>
              </a:rPr>
              <a:t>Corporation</a:t>
            </a:r>
          </a:p>
        </p:txBody>
      </p:sp>
    </p:spTree>
    <p:extLst>
      <p:ext uri="{BB962C8B-B14F-4D97-AF65-F5344CB8AC3E}">
        <p14:creationId xmlns="" xmlns:p14="http://schemas.microsoft.com/office/powerpoint/2010/main" val="41455668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Sole Proprietorship </a:t>
            </a:r>
            <a:r>
              <a:rPr lang="en-US" altLang="en-US" dirty="0" err="1" smtClean="0"/>
              <a:t>vs</a:t>
            </a:r>
            <a:r>
              <a:rPr lang="en-US" altLang="en-US" dirty="0" smtClean="0"/>
              <a:t> </a:t>
            </a:r>
            <a:r>
              <a:rPr lang="en-US" altLang="en-US" dirty="0"/>
              <a:t>Partnership</a:t>
            </a:r>
          </a:p>
        </p:txBody>
      </p:sp>
      <p:sp>
        <p:nvSpPr>
          <p:cNvPr id="187397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 dirty="0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 dirty="0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 dirty="0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pic>
        <p:nvPicPr>
          <p:cNvPr id="187418" name="Picture 26" descr="_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10600" cy="502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20846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Starting a Corporation</a:t>
            </a:r>
          </a:p>
        </p:txBody>
      </p:sp>
      <p:sp>
        <p:nvSpPr>
          <p:cNvPr id="173061" name="Rectangle 5"/>
          <p:cNvSpPr>
            <a:spLocks noChangeArrowheads="1"/>
          </p:cNvSpPr>
          <p:nvPr/>
        </p:nvSpPr>
        <p:spPr bwMode="auto">
          <a:xfrm>
            <a:off x="31750" y="330200"/>
            <a:ext cx="12954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30000"/>
              </a:spcBef>
            </a:pPr>
            <a:r>
              <a:rPr lang="en-US" altLang="en-US" sz="1600" b="1">
                <a:solidFill>
                  <a:schemeClr val="tx2"/>
                </a:solidFill>
                <a:latin typeface="Arial Black" charset="0"/>
              </a:rPr>
              <a:t>Chapter</a:t>
            </a:r>
          </a:p>
          <a:p>
            <a:pPr algn="ctr">
              <a:spcBef>
                <a:spcPct val="30000"/>
              </a:spcBef>
            </a:pPr>
            <a:r>
              <a:rPr lang="en-US" altLang="en-US" sz="2000" b="1">
                <a:solidFill>
                  <a:schemeClr val="tx2"/>
                </a:solidFill>
                <a:latin typeface="Arial Black" charset="0"/>
              </a:rPr>
              <a:t>3</a:t>
            </a:r>
            <a:endParaRPr lang="en-US" altLang="en-US" sz="1600" b="1">
              <a:solidFill>
                <a:schemeClr val="tx2"/>
              </a:solidFill>
              <a:latin typeface="Arial Black" charset="0"/>
            </a:endParaRPr>
          </a:p>
        </p:txBody>
      </p:sp>
      <p:sp>
        <p:nvSpPr>
          <p:cNvPr id="173062" name="Rectangle 6"/>
          <p:cNvSpPr>
            <a:spLocks noChangeArrowheads="1"/>
          </p:cNvSpPr>
          <p:nvPr/>
        </p:nvSpPr>
        <p:spPr bwMode="auto">
          <a:xfrm>
            <a:off x="1295400" y="127000"/>
            <a:ext cx="7620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800" b="1">
                <a:solidFill>
                  <a:srgbClr val="393939"/>
                </a:solidFill>
              </a:rPr>
              <a:t>Types of Business Ownership</a:t>
            </a:r>
          </a:p>
        </p:txBody>
      </p:sp>
      <p:pic>
        <p:nvPicPr>
          <p:cNvPr id="173074" name="Picture 18" descr="1 box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06" y="2286000"/>
            <a:ext cx="9185788" cy="2819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1295400" y="2667000"/>
            <a:ext cx="6781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200" b="1" dirty="0">
                <a:solidFill>
                  <a:srgbClr val="393939"/>
                </a:solidFill>
              </a:rPr>
              <a:t>Shares of stock in a corporation are bought by people who become known as stockholders.</a:t>
            </a:r>
          </a:p>
        </p:txBody>
      </p:sp>
    </p:spTree>
    <p:extLst>
      <p:ext uri="{BB962C8B-B14F-4D97-AF65-F5344CB8AC3E}">
        <p14:creationId xmlns="" xmlns:p14="http://schemas.microsoft.com/office/powerpoint/2010/main" val="40026814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309</Words>
  <Application>Microsoft Office PowerPoint</Application>
  <PresentationFormat>On-screen Show (4:3)</PresentationFormat>
  <Paragraphs>116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Chapter 3</vt:lpstr>
      <vt:lpstr>Slide 2</vt:lpstr>
      <vt:lpstr>Slide 3</vt:lpstr>
      <vt:lpstr>Freedom to Compete</vt:lpstr>
      <vt:lpstr>Levels of Competition</vt:lpstr>
      <vt:lpstr>Private Enterprise System</vt:lpstr>
      <vt:lpstr>Business Ownership Organization</vt:lpstr>
      <vt:lpstr>Sole Proprietorship vs Partnership</vt:lpstr>
      <vt:lpstr>Starting a Corporation</vt:lpstr>
      <vt:lpstr>Starting a Corporation</vt:lpstr>
      <vt:lpstr>Starting a Corporation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bsanborn</dc:creator>
  <cp:lastModifiedBy>Windows User</cp:lastModifiedBy>
  <cp:revision>5</cp:revision>
  <dcterms:created xsi:type="dcterms:W3CDTF">2013-09-24T01:27:58Z</dcterms:created>
  <dcterms:modified xsi:type="dcterms:W3CDTF">2014-09-24T15:45:28Z</dcterms:modified>
</cp:coreProperties>
</file>