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74" r:id="rId12"/>
    <p:sldId id="275" r:id="rId13"/>
    <p:sldId id="267" r:id="rId14"/>
    <p:sldId id="268" r:id="rId15"/>
    <p:sldId id="269" r:id="rId16"/>
    <p:sldId id="273" r:id="rId17"/>
    <p:sldId id="272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043A0-1198-494A-8BB9-CF20F26ED381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44698C-0415-496D-9DE5-DBDE1A8281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519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1A25FA-40CE-41FE-9AAD-25A7C1A7789E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58A6F-3AD1-4A4E-803D-A0BA70840465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58A6F-3AD1-4A4E-803D-A0BA7084046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A2C6F-FA9E-4F94-9518-0DB97F38095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F7788-7B4B-430D-B3EA-B20102400B1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A6EB5-0B0C-40C4-A0F5-3BDC644855BE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0A6EB5-0B0C-40C4-A0F5-3BDC644855B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53FB29-A661-4CF8-BB7C-EAE4AEB1066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937909-A9D7-47DD-A061-663593E1621E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0D56E-C91C-4120-A4C9-B1249ACE231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532480-C8FD-4B39-944C-975C8D05A5A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445E0B-9F29-47C3-9410-B4AF221FF42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2E98C9-DE5E-4ECB-A8F5-22D0732F9D1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7C8EBC-6205-49DC-8A31-83251E8FDDF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7343C-923D-4690-ADD7-D273716ECCCB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08EE14-79BC-478F-B9D4-07507B73A5A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47730F-A85C-4585-8286-99643CC57A7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158A6F-3AD1-4A4E-803D-A0BA70840465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EE66-E46F-45C9-87F8-6BD67396770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3D40-6D36-4086-B02D-9419B26FE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999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EE66-E46F-45C9-87F8-6BD67396770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3D40-6D36-4086-B02D-9419B26FE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833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EE66-E46F-45C9-87F8-6BD67396770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3D40-6D36-4086-B02D-9419B26FE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16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EE66-E46F-45C9-87F8-6BD67396770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3D40-6D36-4086-B02D-9419B26FE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2698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EE66-E46F-45C9-87F8-6BD67396770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3D40-6D36-4086-B02D-9419B26FE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944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EE66-E46F-45C9-87F8-6BD67396770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3D40-6D36-4086-B02D-9419B26FE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148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EE66-E46F-45C9-87F8-6BD67396770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3D40-6D36-4086-B02D-9419B26FE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5273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EE66-E46F-45C9-87F8-6BD67396770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3D40-6D36-4086-B02D-9419B26FE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985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EE66-E46F-45C9-87F8-6BD67396770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3D40-6D36-4086-B02D-9419B26FE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943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EE66-E46F-45C9-87F8-6BD67396770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3D40-6D36-4086-B02D-9419B26FE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8741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8EE66-E46F-45C9-87F8-6BD67396770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3D40-6D36-4086-B02D-9419B26FE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743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8EE66-E46F-45C9-87F8-6BD673967703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3D40-6D36-4086-B02D-9419B26FE3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026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Business 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315200" cy="17526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Chapter 2</a:t>
            </a:r>
          </a:p>
          <a:p>
            <a:r>
              <a:rPr lang="en-US" sz="4400" dirty="0" smtClean="0">
                <a:solidFill>
                  <a:srgbClr val="002060"/>
                </a:solidFill>
              </a:rPr>
              <a:t>The Economics and the Global Economy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961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97" name="AutoShape 69"/>
          <p:cNvSpPr>
            <a:spLocks noChangeArrowheads="1"/>
          </p:cNvSpPr>
          <p:nvPr/>
        </p:nvSpPr>
        <p:spPr bwMode="auto">
          <a:xfrm>
            <a:off x="990600" y="1943100"/>
            <a:ext cx="7134225" cy="3200400"/>
          </a:xfrm>
          <a:prstGeom prst="roundRect">
            <a:avLst>
              <a:gd name="adj" fmla="val 6199"/>
            </a:avLst>
          </a:prstGeom>
          <a:solidFill>
            <a:srgbClr val="0072BC">
              <a:alpha val="3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2" y="2798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Role of Government in the Economy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  <p:graphicFrame>
        <p:nvGraphicFramePr>
          <p:cNvPr id="99411" name="Group 8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78978664"/>
              </p:ext>
            </p:extLst>
          </p:nvPr>
        </p:nvGraphicFramePr>
        <p:xfrm>
          <a:off x="679450" y="1371600"/>
          <a:ext cx="8007350" cy="5138394"/>
        </p:xfrm>
        <a:graphic>
          <a:graphicData uri="http://schemas.openxmlformats.org/drawingml/2006/table">
            <a:tbl>
              <a:tblPr/>
              <a:tblGrid>
                <a:gridCol w="8007350"/>
              </a:tblGrid>
              <a:tr h="5494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Regulation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Security and Exchange Commission (SEC) regulates stocks and bonds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Federal Reserve System (The Fed) regulates the U.S. banking system and monetary policy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Occupational Safety and Health Administration (OSHA) issues guidelines for worker safety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Equal Employment Opportunity Commission (EEOC) regulates hiring, firing, and promotions to ensure equal treatment based on ability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Food and Drug Administration (FDA) regulates food safety and labeling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Consumer Product Safety Commission regulates products other then food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Federal Trade Commission (FTC) protects consumers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Environmental Protection Agency (EPA) protects health and environment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1143000" y="1981200"/>
            <a:ext cx="7391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stock market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2514600"/>
            <a:ext cx="7391400" cy="4572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banks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3200400"/>
            <a:ext cx="7391400" cy="4572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worker safety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00" y="3810000"/>
            <a:ext cx="7391400" cy="457200"/>
          </a:xfrm>
          <a:prstGeom prst="round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fair hiring/ firing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43000" y="4343400"/>
            <a:ext cx="739140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Food and Drug Safety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43000" y="4953000"/>
            <a:ext cx="73914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Product Safety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43000" y="5562600"/>
            <a:ext cx="7391400" cy="4572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Fair Business Practices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43000" y="6096000"/>
            <a:ext cx="7391400" cy="4572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Environment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06613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97" name="AutoShape 69"/>
          <p:cNvSpPr>
            <a:spLocks noChangeArrowheads="1"/>
          </p:cNvSpPr>
          <p:nvPr/>
        </p:nvSpPr>
        <p:spPr bwMode="auto">
          <a:xfrm>
            <a:off x="990600" y="1943100"/>
            <a:ext cx="7134225" cy="3200400"/>
          </a:xfrm>
          <a:prstGeom prst="roundRect">
            <a:avLst>
              <a:gd name="adj" fmla="val 6199"/>
            </a:avLst>
          </a:prstGeom>
          <a:solidFill>
            <a:srgbClr val="0072BC">
              <a:alpha val="3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Role of Government in the Economy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  <p:graphicFrame>
        <p:nvGraphicFramePr>
          <p:cNvPr id="99411" name="Group 8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61840577"/>
              </p:ext>
            </p:extLst>
          </p:nvPr>
        </p:nvGraphicFramePr>
        <p:xfrm>
          <a:off x="679450" y="1676400"/>
          <a:ext cx="8007350" cy="4606722"/>
        </p:xfrm>
        <a:graphic>
          <a:graphicData uri="http://schemas.openxmlformats.org/drawingml/2006/table">
            <a:tbl>
              <a:tblPr/>
              <a:tblGrid>
                <a:gridCol w="8007350"/>
              </a:tblGrid>
              <a:tr h="5494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Protection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U.S. Legal System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Patents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Copyright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Trademark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Military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Central Intelligence Agency (CIA)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Federal Bureau of Investigation (FBI)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State and local law enforcement, inspectors and regulators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2168677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97" name="AutoShape 69"/>
          <p:cNvSpPr>
            <a:spLocks noChangeArrowheads="1"/>
          </p:cNvSpPr>
          <p:nvPr/>
        </p:nvSpPr>
        <p:spPr bwMode="auto">
          <a:xfrm>
            <a:off x="990600" y="1943100"/>
            <a:ext cx="7134225" cy="3200400"/>
          </a:xfrm>
          <a:prstGeom prst="roundRect">
            <a:avLst>
              <a:gd name="adj" fmla="val 6199"/>
            </a:avLst>
          </a:prstGeom>
          <a:solidFill>
            <a:srgbClr val="0072BC">
              <a:alpha val="30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Role of Government in the Economy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  <p:graphicFrame>
        <p:nvGraphicFramePr>
          <p:cNvPr id="99411" name="Group 8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81669177"/>
              </p:ext>
            </p:extLst>
          </p:nvPr>
        </p:nvGraphicFramePr>
        <p:xfrm>
          <a:off x="679450" y="1676400"/>
          <a:ext cx="8007350" cy="4099560"/>
        </p:xfrm>
        <a:graphic>
          <a:graphicData uri="http://schemas.openxmlformats.org/drawingml/2006/table">
            <a:tbl>
              <a:tblPr/>
              <a:tblGrid>
                <a:gridCol w="8007350"/>
              </a:tblGrid>
              <a:tr h="54942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Assistance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2BC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Social Security Act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Federal Insurance Contribution Act (FICA)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Medicare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Medicaid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National School Lunch Program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Grants, Scholarships, Fellowships, Student Loans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07162">
                <a:tc>
                  <a:txBody>
                    <a:bodyPr/>
                    <a:lstStyle>
                      <a:lvl1pPr marL="230188" indent="-2301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5127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</a:pPr>
                      <a:r>
                        <a:rPr kumimoji="0" lang="en-US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Federal Emergency Management Agency (FEMA)</a:t>
                      </a:r>
                    </a:p>
                  </a:txBody>
                  <a:tcPr marL="228600" anchor="ctr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20999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Federal Reserve System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  <p:pic>
        <p:nvPicPr>
          <p:cNvPr id="101412" name="Picture 36" descr="1 box to 2 boxes to 2 box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534400" cy="2978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413" name="Rectangle 37"/>
          <p:cNvSpPr>
            <a:spLocks noChangeArrowheads="1"/>
          </p:cNvSpPr>
          <p:nvPr/>
        </p:nvSpPr>
        <p:spPr bwMode="auto">
          <a:xfrm>
            <a:off x="488950" y="2755900"/>
            <a:ext cx="1524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600" b="1"/>
              <a:t>The Federal Reserve System is the Central Bank of the United States</a:t>
            </a:r>
          </a:p>
        </p:txBody>
      </p:sp>
      <p:sp>
        <p:nvSpPr>
          <p:cNvPr id="101414" name="Rectangle 38"/>
          <p:cNvSpPr>
            <a:spLocks noChangeArrowheads="1"/>
          </p:cNvSpPr>
          <p:nvPr/>
        </p:nvSpPr>
        <p:spPr bwMode="auto">
          <a:xfrm>
            <a:off x="2895600" y="3854450"/>
            <a:ext cx="236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b="1"/>
              <a:t>Regulates the U.S. Banking System</a:t>
            </a:r>
          </a:p>
        </p:txBody>
      </p:sp>
      <p:sp>
        <p:nvSpPr>
          <p:cNvPr id="101415" name="Rectangle 39"/>
          <p:cNvSpPr>
            <a:spLocks noChangeArrowheads="1"/>
          </p:cNvSpPr>
          <p:nvPr/>
        </p:nvSpPr>
        <p:spPr bwMode="auto">
          <a:xfrm>
            <a:off x="2895600" y="2667000"/>
            <a:ext cx="236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b="1"/>
              <a:t>Guides Monetary</a:t>
            </a:r>
            <a:br>
              <a:rPr lang="en-US" altLang="en-US" sz="1600" b="1"/>
            </a:br>
            <a:r>
              <a:rPr lang="en-US" altLang="en-US" sz="1600" b="1"/>
              <a:t>Policy</a:t>
            </a:r>
          </a:p>
        </p:txBody>
      </p:sp>
      <p:sp>
        <p:nvSpPr>
          <p:cNvPr id="101416" name="Rectangle 40"/>
          <p:cNvSpPr>
            <a:spLocks noChangeArrowheads="1"/>
          </p:cNvSpPr>
          <p:nvPr/>
        </p:nvSpPr>
        <p:spPr bwMode="auto">
          <a:xfrm>
            <a:off x="6248400" y="2006600"/>
            <a:ext cx="2362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b="1"/>
              <a:t>Interest Rates</a:t>
            </a:r>
          </a:p>
        </p:txBody>
      </p:sp>
      <p:sp>
        <p:nvSpPr>
          <p:cNvPr id="101417" name="Rectangle 41"/>
          <p:cNvSpPr>
            <a:spLocks noChangeArrowheads="1"/>
          </p:cNvSpPr>
          <p:nvPr/>
        </p:nvSpPr>
        <p:spPr bwMode="auto">
          <a:xfrm>
            <a:off x="6248400" y="3175000"/>
            <a:ext cx="236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600" b="1"/>
              <a:t>Foreign Exchange Rates</a:t>
            </a:r>
          </a:p>
        </p:txBody>
      </p:sp>
    </p:spTree>
    <p:extLst>
      <p:ext uri="{BB962C8B-B14F-4D97-AF65-F5344CB8AC3E}">
        <p14:creationId xmlns="" xmlns:p14="http://schemas.microsoft.com/office/powerpoint/2010/main" val="42169256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Federal Reserve System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  <p:sp>
        <p:nvSpPr>
          <p:cNvPr id="103437" name="AutoShape 13"/>
          <p:cNvSpPr>
            <a:spLocks noChangeArrowheads="1"/>
          </p:cNvSpPr>
          <p:nvPr/>
        </p:nvSpPr>
        <p:spPr bwMode="auto">
          <a:xfrm>
            <a:off x="961390" y="1197926"/>
            <a:ext cx="7192010" cy="5431473"/>
          </a:xfrm>
          <a:prstGeom prst="roundRect">
            <a:avLst>
              <a:gd name="adj" fmla="val 4519"/>
            </a:avLst>
          </a:prstGeom>
          <a:solidFill>
            <a:schemeClr val="bg1"/>
          </a:solidFill>
          <a:ln w="25400">
            <a:solidFill>
              <a:srgbClr val="0072B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38" name="Rectangle 14"/>
          <p:cNvSpPr>
            <a:spLocks noChangeArrowheads="1"/>
          </p:cNvSpPr>
          <p:nvPr/>
        </p:nvSpPr>
        <p:spPr bwMode="auto">
          <a:xfrm>
            <a:off x="990600" y="1197926"/>
            <a:ext cx="716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rgbClr val="CD0000"/>
                </a:solidFill>
              </a:rPr>
              <a:t>Functions</a:t>
            </a:r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1342390" y="1571410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2400" b="1" dirty="0"/>
              <a:t>Regulate the Money Supply</a:t>
            </a:r>
          </a:p>
        </p:txBody>
      </p:sp>
      <p:sp>
        <p:nvSpPr>
          <p:cNvPr id="103454" name="Rectangle 30"/>
          <p:cNvSpPr>
            <a:spLocks noChangeArrowheads="1"/>
          </p:cNvSpPr>
          <p:nvPr/>
        </p:nvSpPr>
        <p:spPr bwMode="auto">
          <a:xfrm>
            <a:off x="5105400" y="1577805"/>
            <a:ext cx="2819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2400" b="1"/>
              <a:t>Foreign Exchange Markets</a:t>
            </a:r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>
            <a:off x="1342390" y="2371045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6" name="Line 32"/>
          <p:cNvSpPr>
            <a:spLocks noChangeShapeType="1"/>
          </p:cNvSpPr>
          <p:nvPr/>
        </p:nvSpPr>
        <p:spPr bwMode="auto">
          <a:xfrm>
            <a:off x="5105400" y="2371045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57" name="Rectangle 33"/>
          <p:cNvSpPr>
            <a:spLocks noChangeArrowheads="1"/>
          </p:cNvSpPr>
          <p:nvPr/>
        </p:nvSpPr>
        <p:spPr bwMode="auto">
          <a:xfrm>
            <a:off x="1508760" y="2379890"/>
            <a:ext cx="2819400" cy="384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85000"/>
              </a:spcBef>
              <a:buFontTx/>
              <a:buBlip>
                <a:blip r:embed="rId3"/>
              </a:buBlip>
            </a:pPr>
            <a:r>
              <a:rPr lang="en-US" altLang="en-US" sz="1800" b="1" dirty="0"/>
              <a:t>Influences the economy through control over the federal funds rate</a:t>
            </a:r>
          </a:p>
          <a:p>
            <a:pPr>
              <a:spcBef>
                <a:spcPct val="85000"/>
              </a:spcBef>
              <a:buFontTx/>
              <a:buBlip>
                <a:blip r:embed="rId3"/>
              </a:buBlip>
            </a:pPr>
            <a:r>
              <a:rPr lang="en-US" altLang="en-US" sz="1800" b="1" dirty="0"/>
              <a:t>May lower interest rates in a recession</a:t>
            </a:r>
          </a:p>
          <a:p>
            <a:pPr>
              <a:spcBef>
                <a:spcPct val="85000"/>
              </a:spcBef>
              <a:buFontTx/>
              <a:buBlip>
                <a:blip r:embed="rId3"/>
              </a:buBlip>
            </a:pPr>
            <a:r>
              <a:rPr lang="en-US" altLang="en-US" sz="1800" b="1" dirty="0"/>
              <a:t>May raise interest rates when the economy is growing too fast</a:t>
            </a:r>
          </a:p>
          <a:p>
            <a:pPr>
              <a:spcBef>
                <a:spcPct val="85000"/>
              </a:spcBef>
              <a:buFontTx/>
              <a:buBlip>
                <a:blip r:embed="rId3"/>
              </a:buBlip>
            </a:pPr>
            <a:endParaRPr lang="en-US" altLang="en-US" sz="1800" b="1" dirty="0"/>
          </a:p>
        </p:txBody>
      </p:sp>
      <p:sp>
        <p:nvSpPr>
          <p:cNvPr id="103458" name="Rectangle 34"/>
          <p:cNvSpPr>
            <a:spLocks noChangeArrowheads="1"/>
          </p:cNvSpPr>
          <p:nvPr/>
        </p:nvSpPr>
        <p:spPr bwMode="auto">
          <a:xfrm>
            <a:off x="5105400" y="2523445"/>
            <a:ext cx="2819400" cy="254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85000"/>
              </a:spcBef>
              <a:buFontTx/>
              <a:buBlip>
                <a:blip r:embed="rId3"/>
              </a:buBlip>
            </a:pPr>
            <a:r>
              <a:rPr lang="en-US" altLang="en-US" sz="1800" b="1"/>
              <a:t>Changes in monetary policies affect international relations and trade</a:t>
            </a:r>
          </a:p>
          <a:p>
            <a:pPr>
              <a:spcBef>
                <a:spcPct val="85000"/>
              </a:spcBef>
              <a:buFontTx/>
              <a:buBlip>
                <a:blip r:embed="rId3"/>
              </a:buBlip>
            </a:pPr>
            <a:r>
              <a:rPr lang="en-US" altLang="en-US" sz="1800" b="1"/>
              <a:t>A weak dollar and a strong dollar affect the economy in different ways</a:t>
            </a:r>
          </a:p>
        </p:txBody>
      </p:sp>
    </p:spTree>
    <p:extLst>
      <p:ext uri="{BB962C8B-B14F-4D97-AF65-F5344CB8AC3E}">
        <p14:creationId xmlns="" xmlns:p14="http://schemas.microsoft.com/office/powerpoint/2010/main" val="22838592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25"/>
            <a:ext cx="9144000" cy="5592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Business Cycles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295400" y="685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chemeClr val="bg1"/>
                </a:solidFill>
              </a:rPr>
              <a:t>Section 2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</p:spTree>
    <p:extLst>
      <p:ext uri="{BB962C8B-B14F-4D97-AF65-F5344CB8AC3E}">
        <p14:creationId xmlns="" xmlns:p14="http://schemas.microsoft.com/office/powerpoint/2010/main" val="825927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Economic Indicators</a:t>
            </a:r>
            <a:endParaRPr lang="en-US" altLang="en-US" dirty="0"/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1295400" y="685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chemeClr val="bg1"/>
                </a:solidFill>
              </a:rPr>
              <a:t>Section 2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9450" y="1447800"/>
            <a:ext cx="73977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Gross Domestic Product (GDP)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Consumer Price Index (CPI)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Inflation – when prices go up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Deflation – when prices go down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smtClean="0"/>
              <a:t>Unemployment Rate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893866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  <p:pic>
        <p:nvPicPr>
          <p:cNvPr id="144392" name="Picture 8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31602"/>
            <a:ext cx="7081024" cy="64263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3596640" y="2859971"/>
            <a:ext cx="2362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2400" b="1" dirty="0"/>
              <a:t>The Flow 
of the Segments of the 
Business Cycle</a:t>
            </a:r>
          </a:p>
        </p:txBody>
      </p:sp>
    </p:spTree>
    <p:extLst>
      <p:ext uri="{BB962C8B-B14F-4D97-AF65-F5344CB8AC3E}">
        <p14:creationId xmlns="" xmlns:p14="http://schemas.microsoft.com/office/powerpoint/2010/main" val="28844180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82" name="Picture 1046" descr="3 boxes to 3 box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1200"/>
            <a:ext cx="6400800" cy="3513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Roles of Trade</a:t>
            </a:r>
          </a:p>
        </p:txBody>
      </p:sp>
      <p:sp>
        <p:nvSpPr>
          <p:cNvPr id="117763" name="Rectangle 1027"/>
          <p:cNvSpPr>
            <a:spLocks noChangeArrowheads="1"/>
          </p:cNvSpPr>
          <p:nvPr/>
        </p:nvSpPr>
        <p:spPr bwMode="auto">
          <a:xfrm>
            <a:off x="1295400" y="685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chemeClr val="bg1"/>
                </a:solidFill>
              </a:rPr>
              <a:t>Section 2</a:t>
            </a:r>
          </a:p>
        </p:txBody>
      </p:sp>
      <p:sp>
        <p:nvSpPr>
          <p:cNvPr id="117765" name="Rectangle 1029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17766" name="Rectangle 1030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  <p:sp>
        <p:nvSpPr>
          <p:cNvPr id="117779" name="Rectangle 1043"/>
          <p:cNvSpPr>
            <a:spLocks noChangeArrowheads="1"/>
          </p:cNvSpPr>
          <p:nvPr/>
        </p:nvSpPr>
        <p:spPr bwMode="auto">
          <a:xfrm>
            <a:off x="1524000" y="2336800"/>
            <a:ext cx="243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 b="1">
                <a:solidFill>
                  <a:schemeClr val="bg1"/>
                </a:solidFill>
              </a:rPr>
              <a:t>Individuals</a:t>
            </a:r>
          </a:p>
        </p:txBody>
      </p:sp>
      <p:sp>
        <p:nvSpPr>
          <p:cNvPr id="117780" name="Rectangle 1044"/>
          <p:cNvSpPr>
            <a:spLocks noChangeArrowheads="1"/>
          </p:cNvSpPr>
          <p:nvPr/>
        </p:nvSpPr>
        <p:spPr bwMode="auto">
          <a:xfrm>
            <a:off x="1524000" y="3505200"/>
            <a:ext cx="243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 b="1">
                <a:solidFill>
                  <a:schemeClr val="bg1"/>
                </a:solidFill>
              </a:rPr>
              <a:t>Organizations</a:t>
            </a:r>
          </a:p>
        </p:txBody>
      </p:sp>
      <p:sp>
        <p:nvSpPr>
          <p:cNvPr id="117781" name="Rectangle 1045"/>
          <p:cNvSpPr>
            <a:spLocks noChangeArrowheads="1"/>
          </p:cNvSpPr>
          <p:nvPr/>
        </p:nvSpPr>
        <p:spPr bwMode="auto">
          <a:xfrm>
            <a:off x="1524000" y="4648200"/>
            <a:ext cx="2438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 b="1" dirty="0">
                <a:solidFill>
                  <a:schemeClr val="bg1"/>
                </a:solidFill>
              </a:rPr>
              <a:t>Nations</a:t>
            </a:r>
          </a:p>
        </p:txBody>
      </p:sp>
      <p:sp>
        <p:nvSpPr>
          <p:cNvPr id="117784" name="Rectangle 1048"/>
          <p:cNvSpPr>
            <a:spLocks noChangeArrowheads="1"/>
          </p:cNvSpPr>
          <p:nvPr/>
        </p:nvSpPr>
        <p:spPr bwMode="auto">
          <a:xfrm>
            <a:off x="4267200" y="2336800"/>
            <a:ext cx="3276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2200" b="1">
                <a:solidFill>
                  <a:srgbClr val="393939"/>
                </a:solidFill>
              </a:rPr>
              <a:t>Trade skills for wages</a:t>
            </a:r>
          </a:p>
        </p:txBody>
      </p:sp>
      <p:sp>
        <p:nvSpPr>
          <p:cNvPr id="117785" name="Rectangle 1049"/>
          <p:cNvSpPr>
            <a:spLocks noChangeArrowheads="1"/>
          </p:cNvSpPr>
          <p:nvPr/>
        </p:nvSpPr>
        <p:spPr bwMode="auto">
          <a:xfrm>
            <a:off x="4267200" y="3338513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2200" b="1">
                <a:solidFill>
                  <a:srgbClr val="393939"/>
                </a:solidFill>
              </a:rPr>
              <a:t>Trade goods and services for revenue</a:t>
            </a:r>
          </a:p>
        </p:txBody>
      </p:sp>
      <p:sp>
        <p:nvSpPr>
          <p:cNvPr id="117786" name="Rectangle 1050"/>
          <p:cNvSpPr>
            <a:spLocks noChangeArrowheads="1"/>
          </p:cNvSpPr>
          <p:nvPr/>
        </p:nvSpPr>
        <p:spPr bwMode="auto">
          <a:xfrm>
            <a:off x="4267200" y="4495800"/>
            <a:ext cx="3276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2200" b="1">
                <a:solidFill>
                  <a:srgbClr val="393939"/>
                </a:solidFill>
              </a:rPr>
              <a:t>Trade with other nations for resources</a:t>
            </a:r>
          </a:p>
        </p:txBody>
      </p:sp>
    </p:spTree>
    <p:extLst>
      <p:ext uri="{BB962C8B-B14F-4D97-AF65-F5344CB8AC3E}">
        <p14:creationId xmlns="" xmlns:p14="http://schemas.microsoft.com/office/powerpoint/2010/main" val="2489152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Roles of Trade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1295400" y="685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chemeClr val="bg1"/>
                </a:solidFill>
              </a:rPr>
              <a:t>Section 2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  <p:pic>
        <p:nvPicPr>
          <p:cNvPr id="138259" name="Picture 19" descr="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732" y="2514600"/>
            <a:ext cx="9378837" cy="1676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55948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6" name="Picture 20" descr="vocabul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524000"/>
            <a:ext cx="5562600" cy="511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219200" y="2133600"/>
            <a:ext cx="32766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4603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4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fiat money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money supply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budget deficit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budget surplus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patent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copyright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trademark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Gross Domestic Product (GDP)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Consumer Price Index (CPI)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4800600" y="2133600"/>
            <a:ext cx="38862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4603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4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inflation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deflation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recession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trough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specialization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international trade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absolute advantage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comparative advantage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balance of trade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protectionism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endParaRPr lang="en-US" altLang="en-US" sz="2000"/>
          </a:p>
        </p:txBody>
      </p:sp>
      <p:sp>
        <p:nvSpPr>
          <p:cNvPr id="19477" name="Rectangle 21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</p:spTree>
    <p:extLst>
      <p:ext uri="{BB962C8B-B14F-4D97-AF65-F5344CB8AC3E}">
        <p14:creationId xmlns="" xmlns:p14="http://schemas.microsoft.com/office/powerpoint/2010/main" val="3269157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vocabul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524000"/>
            <a:ext cx="5562600" cy="511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219200" y="2133600"/>
            <a:ext cx="32766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4603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4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tariff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quota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/>
              <a:t>embargo</a:t>
            </a: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</p:spTree>
    <p:extLst>
      <p:ext uri="{BB962C8B-B14F-4D97-AF65-F5344CB8AC3E}">
        <p14:creationId xmlns="" xmlns:p14="http://schemas.microsoft.com/office/powerpoint/2010/main" val="3762890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8" name="Picture 14" descr="graphic organiz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524000"/>
            <a:ext cx="5562600" cy="511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  <p:pic>
        <p:nvPicPr>
          <p:cNvPr id="21521" name="Picture 17" descr="_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16" y="2209799"/>
            <a:ext cx="7460484" cy="4213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80289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Role of Money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1295400" y="685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chemeClr val="bg1"/>
                </a:solidFill>
              </a:rPr>
              <a:t>Section 1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27668" name="Rectangle 20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  <p:pic>
        <p:nvPicPr>
          <p:cNvPr id="27669" name="Picture 21" descr="4 p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78" y="1905000"/>
            <a:ext cx="8056888" cy="4953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70" name="Rectangle 22"/>
          <p:cNvSpPr>
            <a:spLocks noChangeArrowheads="1"/>
          </p:cNvSpPr>
          <p:nvPr/>
        </p:nvSpPr>
        <p:spPr bwMode="auto">
          <a:xfrm>
            <a:off x="3568540" y="3596670"/>
            <a:ext cx="18335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006600"/>
                </a:solidFill>
              </a:rPr>
              <a:t>What Is Money Used for?</a:t>
            </a:r>
          </a:p>
        </p:txBody>
      </p:sp>
      <p:sp>
        <p:nvSpPr>
          <p:cNvPr id="27671" name="Rectangle 23"/>
          <p:cNvSpPr>
            <a:spLocks noChangeArrowheads="1"/>
          </p:cNvSpPr>
          <p:nvPr/>
        </p:nvSpPr>
        <p:spPr bwMode="auto">
          <a:xfrm>
            <a:off x="1750218" y="2806987"/>
            <a:ext cx="1833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CD0000"/>
                </a:solidFill>
              </a:rPr>
              <a:t>Trading</a:t>
            </a:r>
          </a:p>
        </p:txBody>
      </p:sp>
      <p:sp>
        <p:nvSpPr>
          <p:cNvPr id="27672" name="Rectangle 24"/>
          <p:cNvSpPr>
            <a:spLocks noChangeArrowheads="1"/>
          </p:cNvSpPr>
          <p:nvPr/>
        </p:nvSpPr>
        <p:spPr bwMode="auto">
          <a:xfrm>
            <a:off x="5501640" y="2991030"/>
            <a:ext cx="1833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CD0000"/>
                </a:solidFill>
              </a:rPr>
              <a:t>Saving</a:t>
            </a:r>
          </a:p>
        </p:txBody>
      </p:sp>
      <p:sp>
        <p:nvSpPr>
          <p:cNvPr id="27673" name="Rectangle 25"/>
          <p:cNvSpPr>
            <a:spLocks noChangeArrowheads="1"/>
          </p:cNvSpPr>
          <p:nvPr/>
        </p:nvSpPr>
        <p:spPr bwMode="auto">
          <a:xfrm>
            <a:off x="5486400" y="5166330"/>
            <a:ext cx="1833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CD0000"/>
                </a:solidFill>
              </a:rPr>
              <a:t>Lending</a:t>
            </a:r>
          </a:p>
        </p:txBody>
      </p:sp>
      <p:sp>
        <p:nvSpPr>
          <p:cNvPr id="27674" name="Rectangle 26"/>
          <p:cNvSpPr>
            <a:spLocks noChangeArrowheads="1"/>
          </p:cNvSpPr>
          <p:nvPr/>
        </p:nvSpPr>
        <p:spPr bwMode="auto">
          <a:xfrm>
            <a:off x="1750218" y="5350677"/>
            <a:ext cx="18335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CD0000"/>
                </a:solidFill>
              </a:rPr>
              <a:t>Investing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79450" y="1104483"/>
            <a:ext cx="8083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U.S. uses </a:t>
            </a:r>
            <a:r>
              <a:rPr lang="en-US" sz="2400" b="1" dirty="0" smtClean="0"/>
              <a:t>fiat money</a:t>
            </a:r>
            <a:r>
              <a:rPr lang="en-US" sz="2400" dirty="0" smtClean="0"/>
              <a:t>.  This means the government has deemed it to be money or legal tender.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29192369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Functions of Money</a:t>
            </a: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295400" y="685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chemeClr val="bg1"/>
                </a:solidFill>
              </a:rPr>
              <a:t>Section 1</a:t>
            </a:r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  <p:pic>
        <p:nvPicPr>
          <p:cNvPr id="85003" name="Picture 11" descr="3 boxes 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" y="2855913"/>
            <a:ext cx="9156700" cy="1600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006" name="Rectangle 14"/>
          <p:cNvSpPr>
            <a:spLocks noChangeArrowheads="1"/>
          </p:cNvSpPr>
          <p:nvPr/>
        </p:nvSpPr>
        <p:spPr bwMode="auto">
          <a:xfrm>
            <a:off x="381000" y="3190240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/>
              <a:t>Medium of Exchange</a:t>
            </a:r>
          </a:p>
        </p:txBody>
      </p:sp>
      <p:sp>
        <p:nvSpPr>
          <p:cNvPr id="85007" name="Rectangle 15"/>
          <p:cNvSpPr>
            <a:spLocks noChangeArrowheads="1"/>
          </p:cNvSpPr>
          <p:nvPr/>
        </p:nvSpPr>
        <p:spPr bwMode="auto">
          <a:xfrm>
            <a:off x="3429000" y="3190239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/>
              <a:t>Unit of </a:t>
            </a:r>
            <a:br>
              <a:rPr lang="en-US" altLang="en-US" sz="2400" b="1" dirty="0"/>
            </a:br>
            <a:r>
              <a:rPr lang="en-US" altLang="en-US" sz="2400" b="1" dirty="0"/>
              <a:t>Value</a:t>
            </a: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6553200" y="3149600"/>
            <a:ext cx="213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 dirty="0"/>
              <a:t>Store of</a:t>
            </a:r>
            <a:br>
              <a:rPr lang="en-US" altLang="en-US" sz="2400" b="1" dirty="0"/>
            </a:br>
            <a:r>
              <a:rPr lang="en-US" altLang="en-US" sz="2400" b="1" dirty="0"/>
              <a:t>Value</a:t>
            </a:r>
          </a:p>
        </p:txBody>
      </p:sp>
    </p:spTree>
    <p:extLst>
      <p:ext uri="{BB962C8B-B14F-4D97-AF65-F5344CB8AC3E}">
        <p14:creationId xmlns="" xmlns:p14="http://schemas.microsoft.com/office/powerpoint/2010/main" val="1155915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Money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295400" y="685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chemeClr val="bg1"/>
                </a:solidFill>
              </a:rPr>
              <a:t>Section 1</a:t>
            </a: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  <p:pic>
        <p:nvPicPr>
          <p:cNvPr id="87047" name="Picture 7" descr="3 boxes ro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28996"/>
            <a:ext cx="9142730" cy="15977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9" name="Rectangle 9"/>
          <p:cNvSpPr>
            <a:spLocks noChangeArrowheads="1"/>
          </p:cNvSpPr>
          <p:nvPr/>
        </p:nvSpPr>
        <p:spPr bwMode="auto">
          <a:xfrm>
            <a:off x="664210" y="3435487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/>
              <a:t>Divisible</a:t>
            </a:r>
          </a:p>
        </p:txBody>
      </p:sp>
      <p:sp>
        <p:nvSpPr>
          <p:cNvPr id="87052" name="Rectangle 12"/>
          <p:cNvSpPr>
            <a:spLocks noChangeArrowheads="1"/>
          </p:cNvSpPr>
          <p:nvPr/>
        </p:nvSpPr>
        <p:spPr bwMode="auto">
          <a:xfrm>
            <a:off x="3656965" y="3327975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/>
              <a:t>Usable</a:t>
            </a:r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6629400" y="3276600"/>
            <a:ext cx="2133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/>
              <a:t>Stable</a:t>
            </a:r>
          </a:p>
        </p:txBody>
      </p:sp>
    </p:spTree>
    <p:extLst>
      <p:ext uri="{BB962C8B-B14F-4D97-AF65-F5344CB8AC3E}">
        <p14:creationId xmlns="" xmlns:p14="http://schemas.microsoft.com/office/powerpoint/2010/main" val="1687761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Properties of Money</a:t>
            </a:r>
          </a:p>
        </p:txBody>
      </p:sp>
      <p:sp>
        <p:nvSpPr>
          <p:cNvPr id="136195" name="Rectangle 1027"/>
          <p:cNvSpPr>
            <a:spLocks noChangeArrowheads="1"/>
          </p:cNvSpPr>
          <p:nvPr/>
        </p:nvSpPr>
        <p:spPr bwMode="auto">
          <a:xfrm>
            <a:off x="1295400" y="685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chemeClr val="bg1"/>
                </a:solidFill>
              </a:rPr>
              <a:t>Section 1</a:t>
            </a:r>
          </a:p>
        </p:txBody>
      </p:sp>
      <p:sp>
        <p:nvSpPr>
          <p:cNvPr id="136197" name="Rectangle 1029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36198" name="Rectangle 1030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  <p:pic>
        <p:nvPicPr>
          <p:cNvPr id="136204" name="Picture 1036" descr="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534400" cy="2579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353433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Role of Government in the Economy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2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91142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Economics and the Global Economy</a:t>
            </a:r>
          </a:p>
        </p:txBody>
      </p:sp>
      <p:pic>
        <p:nvPicPr>
          <p:cNvPr id="91150" name="Picture 14" descr="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134360"/>
            <a:ext cx="6059655" cy="5571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3678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617</Words>
  <Application>Microsoft Office PowerPoint</Application>
  <PresentationFormat>On-screen Show (4:3)</PresentationFormat>
  <Paragraphs>190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Business Math</vt:lpstr>
      <vt:lpstr>Slide 2</vt:lpstr>
      <vt:lpstr>Slide 3</vt:lpstr>
      <vt:lpstr>Slide 4</vt:lpstr>
      <vt:lpstr>Role of Money</vt:lpstr>
      <vt:lpstr>Functions of Money</vt:lpstr>
      <vt:lpstr>Properties of Money</vt:lpstr>
      <vt:lpstr>Properties of Money</vt:lpstr>
      <vt:lpstr>Role of Government in the Economy</vt:lpstr>
      <vt:lpstr>Role of Government in the Economy</vt:lpstr>
      <vt:lpstr>Role of Government in the Economy</vt:lpstr>
      <vt:lpstr>Role of Government in the Economy</vt:lpstr>
      <vt:lpstr>Federal Reserve System</vt:lpstr>
      <vt:lpstr>Federal Reserve System</vt:lpstr>
      <vt:lpstr>Business Cycles</vt:lpstr>
      <vt:lpstr>Economic Indicators</vt:lpstr>
      <vt:lpstr>Slide 17</vt:lpstr>
      <vt:lpstr>Roles of Trade</vt:lpstr>
      <vt:lpstr>Roles of Trade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Math</dc:title>
  <dc:creator>bsanborn</dc:creator>
  <cp:lastModifiedBy>Windows User</cp:lastModifiedBy>
  <cp:revision>8</cp:revision>
  <dcterms:created xsi:type="dcterms:W3CDTF">2013-09-17T01:30:23Z</dcterms:created>
  <dcterms:modified xsi:type="dcterms:W3CDTF">2014-09-16T20:26:28Z</dcterms:modified>
</cp:coreProperties>
</file>