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58" r:id="rId4"/>
    <p:sldId id="257" r:id="rId5"/>
    <p:sldId id="260" r:id="rId6"/>
    <p:sldId id="259" r:id="rId7"/>
    <p:sldId id="270" r:id="rId8"/>
    <p:sldId id="261" r:id="rId9"/>
    <p:sldId id="262" r:id="rId10"/>
    <p:sldId id="271" r:id="rId11"/>
    <p:sldId id="263" r:id="rId12"/>
    <p:sldId id="264" r:id="rId13"/>
    <p:sldId id="265" r:id="rId14"/>
    <p:sldId id="266" r:id="rId15"/>
    <p:sldId id="273" r:id="rId16"/>
    <p:sldId id="272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74D5-7631-497E-81DE-3B44252A0B96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ED26-BFB2-4ABE-9144-DB12F2A513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4AEA0-18C1-46EE-BC4B-2763148B4DE9}" type="slidenum">
              <a:rPr lang="en-US"/>
              <a:pPr/>
              <a:t>2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CAF72-BF2B-48A8-8BA3-0AF5825DDD98}" type="slidenum">
              <a:rPr lang="en-US"/>
              <a:pPr/>
              <a:t>11</a:t>
            </a:fld>
            <a:endParaRPr lang="en-US"/>
          </a:p>
        </p:txBody>
      </p:sp>
      <p:sp>
        <p:nvSpPr>
          <p:cNvPr id="217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B61D8-3899-4B0D-9782-82763438BACF}" type="slidenum">
              <a:rPr lang="en-US"/>
              <a:pPr/>
              <a:t>12</a:t>
            </a:fld>
            <a:endParaRPr lang="en-US"/>
          </a:p>
        </p:txBody>
      </p:sp>
      <p:sp>
        <p:nvSpPr>
          <p:cNvPr id="219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0B13C-ED9E-40E8-9F30-CE165A4F86F1}" type="slidenum">
              <a:rPr lang="en-US"/>
              <a:pPr/>
              <a:t>13</a:t>
            </a:fld>
            <a:endParaRPr lang="en-US"/>
          </a:p>
        </p:txBody>
      </p:sp>
      <p:sp>
        <p:nvSpPr>
          <p:cNvPr id="233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64E8D-FAAC-4D47-A199-D07268CEF4BB}" type="slidenum">
              <a:rPr lang="en-US"/>
              <a:pPr/>
              <a:t>14</a:t>
            </a:fld>
            <a:endParaRPr lang="en-US"/>
          </a:p>
        </p:txBody>
      </p:sp>
      <p:sp>
        <p:nvSpPr>
          <p:cNvPr id="235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64E8D-FAAC-4D47-A199-D07268CEF4BB}" type="slidenum">
              <a:rPr lang="en-US"/>
              <a:pPr/>
              <a:t>15</a:t>
            </a:fld>
            <a:endParaRPr lang="en-US"/>
          </a:p>
        </p:txBody>
      </p:sp>
      <p:sp>
        <p:nvSpPr>
          <p:cNvPr id="235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0B13C-ED9E-40E8-9F30-CE165A4F86F1}" type="slidenum">
              <a:rPr lang="en-US"/>
              <a:pPr/>
              <a:t>16</a:t>
            </a:fld>
            <a:endParaRPr lang="en-US"/>
          </a:p>
        </p:txBody>
      </p:sp>
      <p:sp>
        <p:nvSpPr>
          <p:cNvPr id="233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A7885-4485-4A95-BC43-779B8AD273E9}" type="slidenum">
              <a:rPr lang="en-US"/>
              <a:pPr/>
              <a:t>17</a:t>
            </a:fld>
            <a:endParaRPr lang="en-US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9AD2B-0E2A-4846-891C-990AAC0D9FE3}" type="slidenum">
              <a:rPr lang="en-US"/>
              <a:pPr/>
              <a:t>18</a:t>
            </a:fld>
            <a:endParaRPr lang="en-US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C7C37-1C99-4FFD-B66A-A4D762A12AAD}" type="slidenum">
              <a:rPr lang="en-US"/>
              <a:pPr/>
              <a:t>3</a:t>
            </a:fld>
            <a:endParaRPr lang="en-US"/>
          </a:p>
        </p:txBody>
      </p:sp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6EF1E-E8BD-43E9-A2C2-6A0BC591AFCD}" type="slidenum">
              <a:rPr lang="en-US"/>
              <a:pPr/>
              <a:t>4</a:t>
            </a:fld>
            <a:endParaRPr 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319AA-AB97-4C52-82F2-4BA477C9F721}" type="slidenum">
              <a:rPr lang="en-US"/>
              <a:pPr/>
              <a:t>5</a:t>
            </a:fld>
            <a:endParaRPr lang="en-US"/>
          </a:p>
        </p:txBody>
      </p:sp>
      <p:sp>
        <p:nvSpPr>
          <p:cNvPr id="198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25ADC-09C3-458B-8017-3B41B7976BBC}" type="slidenum">
              <a:rPr lang="en-US"/>
              <a:pPr/>
              <a:t>6</a:t>
            </a:fld>
            <a:endParaRPr lang="en-US"/>
          </a:p>
        </p:txBody>
      </p:sp>
      <p:sp>
        <p:nvSpPr>
          <p:cNvPr id="196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25ADC-09C3-458B-8017-3B41B7976BBC}" type="slidenum">
              <a:rPr lang="en-US"/>
              <a:pPr/>
              <a:t>7</a:t>
            </a:fld>
            <a:endParaRPr lang="en-US"/>
          </a:p>
        </p:txBody>
      </p:sp>
      <p:sp>
        <p:nvSpPr>
          <p:cNvPr id="196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7B6F3-37DF-45CD-A925-1A3409E3FBE3}" type="slidenum">
              <a:rPr lang="en-US"/>
              <a:pPr/>
              <a:t>8</a:t>
            </a:fld>
            <a:endParaRPr lang="en-US"/>
          </a:p>
        </p:txBody>
      </p:sp>
      <p:sp>
        <p:nvSpPr>
          <p:cNvPr id="208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B40E8-1C29-4AFB-8A12-60E9270B158C}" type="slidenum">
              <a:rPr lang="en-US"/>
              <a:pPr/>
              <a:t>9</a:t>
            </a:fld>
            <a:endParaRPr lang="en-US"/>
          </a:p>
        </p:txBody>
      </p:sp>
      <p:sp>
        <p:nvSpPr>
          <p:cNvPr id="210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B40E8-1C29-4AFB-8A12-60E9270B158C}" type="slidenum">
              <a:rPr lang="en-US"/>
              <a:pPr/>
              <a:t>10</a:t>
            </a:fld>
            <a:endParaRPr lang="en-US"/>
          </a:p>
        </p:txBody>
      </p:sp>
      <p:sp>
        <p:nvSpPr>
          <p:cNvPr id="210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29B5-785D-4399-9556-248AB7B05B05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8302-7359-448C-B075-F38DB8A84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29B5-785D-4399-9556-248AB7B05B05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8302-7359-448C-B075-F38DB8A84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29B5-785D-4399-9556-248AB7B05B05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8302-7359-448C-B075-F38DB8A84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29B5-785D-4399-9556-248AB7B05B05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8302-7359-448C-B075-F38DB8A84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29B5-785D-4399-9556-248AB7B05B05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8302-7359-448C-B075-F38DB8A84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29B5-785D-4399-9556-248AB7B05B05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8302-7359-448C-B075-F38DB8A84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29B5-785D-4399-9556-248AB7B05B05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8302-7359-448C-B075-F38DB8A84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29B5-785D-4399-9556-248AB7B05B05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8302-7359-448C-B075-F38DB8A84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29B5-785D-4399-9556-248AB7B05B05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8302-7359-448C-B075-F38DB8A84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29B5-785D-4399-9556-248AB7B05B05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8302-7359-448C-B075-F38DB8A84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29B5-785D-4399-9556-248AB7B05B05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8302-7359-448C-B075-F38DB8A84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29B5-785D-4399-9556-248AB7B05B05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8302-7359-448C-B075-F38DB8A84A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ba.gov/category/navigation-structure/loans-grants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</a:p>
          <a:p>
            <a:r>
              <a:rPr lang="en-US" dirty="0" smtClean="0"/>
              <a:t>Sources of Funding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69" name="Line 49"/>
          <p:cNvSpPr>
            <a:spLocks noChangeShapeType="1"/>
          </p:cNvSpPr>
          <p:nvPr/>
        </p:nvSpPr>
        <p:spPr bwMode="auto">
          <a:xfrm>
            <a:off x="1155700" y="4495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Bank Funding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295400" y="685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Section 1</a:t>
            </a: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  <p:sp>
        <p:nvSpPr>
          <p:cNvPr id="209963" name="Oval 43"/>
          <p:cNvSpPr>
            <a:spLocks noChangeArrowheads="1"/>
          </p:cNvSpPr>
          <p:nvPr/>
        </p:nvSpPr>
        <p:spPr bwMode="auto">
          <a:xfrm>
            <a:off x="438150" y="3276600"/>
            <a:ext cx="1447800" cy="1447800"/>
          </a:xfrm>
          <a:prstGeom prst="ellipse">
            <a:avLst/>
          </a:prstGeom>
          <a:solidFill>
            <a:srgbClr val="0072B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64" name="Oval 44"/>
          <p:cNvSpPr>
            <a:spLocks noChangeArrowheads="1"/>
          </p:cNvSpPr>
          <p:nvPr/>
        </p:nvSpPr>
        <p:spPr bwMode="auto">
          <a:xfrm>
            <a:off x="361950" y="3200400"/>
            <a:ext cx="1600200" cy="1600200"/>
          </a:xfrm>
          <a:prstGeom prst="ellipse">
            <a:avLst/>
          </a:prstGeom>
          <a:solidFill>
            <a:srgbClr val="0072BC">
              <a:alpha val="17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67" name="Rectangle 47"/>
          <p:cNvSpPr>
            <a:spLocks noChangeArrowheads="1"/>
          </p:cNvSpPr>
          <p:nvPr/>
        </p:nvSpPr>
        <p:spPr bwMode="auto">
          <a:xfrm>
            <a:off x="397294" y="3681413"/>
            <a:ext cx="15485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Unsecured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Loans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9970" name="Oval 50"/>
          <p:cNvSpPr>
            <a:spLocks noChangeArrowheads="1"/>
          </p:cNvSpPr>
          <p:nvPr/>
        </p:nvSpPr>
        <p:spPr bwMode="auto">
          <a:xfrm>
            <a:off x="1085850" y="5029200"/>
            <a:ext cx="152400" cy="152400"/>
          </a:xfrm>
          <a:prstGeom prst="ellipse">
            <a:avLst/>
          </a:prstGeom>
          <a:solidFill>
            <a:srgbClr val="CD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71" name="Rectangle 51"/>
          <p:cNvSpPr>
            <a:spLocks noChangeArrowheads="1"/>
          </p:cNvSpPr>
          <p:nvPr/>
        </p:nvSpPr>
        <p:spPr bwMode="auto">
          <a:xfrm>
            <a:off x="1219200" y="4953000"/>
            <a:ext cx="17613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No collateral</a:t>
            </a:r>
            <a:endParaRPr lang="en-US" sz="2400" dirty="0"/>
          </a:p>
        </p:txBody>
      </p:sp>
      <p:sp>
        <p:nvSpPr>
          <p:cNvPr id="209972" name="Oval 52"/>
          <p:cNvSpPr>
            <a:spLocks noChangeArrowheads="1"/>
          </p:cNvSpPr>
          <p:nvPr/>
        </p:nvSpPr>
        <p:spPr bwMode="auto">
          <a:xfrm>
            <a:off x="1085850" y="5562600"/>
            <a:ext cx="152400" cy="152400"/>
          </a:xfrm>
          <a:prstGeom prst="ellipse">
            <a:avLst/>
          </a:prstGeom>
          <a:solidFill>
            <a:srgbClr val="CD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73" name="Rectangle 53"/>
          <p:cNvSpPr>
            <a:spLocks noChangeArrowheads="1"/>
          </p:cNvSpPr>
          <p:nvPr/>
        </p:nvSpPr>
        <p:spPr bwMode="auto">
          <a:xfrm>
            <a:off x="1219200" y="5486400"/>
            <a:ext cx="466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Only for well established businesses</a:t>
            </a:r>
            <a:endParaRPr lang="en-US" sz="2400" dirty="0"/>
          </a:p>
        </p:txBody>
      </p:sp>
      <p:sp>
        <p:nvSpPr>
          <p:cNvPr id="209974" name="Oval 54"/>
          <p:cNvSpPr>
            <a:spLocks noChangeArrowheads="1"/>
          </p:cNvSpPr>
          <p:nvPr/>
        </p:nvSpPr>
        <p:spPr bwMode="auto">
          <a:xfrm>
            <a:off x="1085850" y="6096000"/>
            <a:ext cx="152400" cy="152400"/>
          </a:xfrm>
          <a:prstGeom prst="ellipse">
            <a:avLst/>
          </a:prstGeom>
          <a:solidFill>
            <a:srgbClr val="CD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75" name="Rectangle 55"/>
          <p:cNvSpPr>
            <a:spLocks noChangeArrowheads="1"/>
          </p:cNvSpPr>
          <p:nvPr/>
        </p:nvSpPr>
        <p:spPr bwMode="auto">
          <a:xfrm>
            <a:off x="1219200" y="6019800"/>
            <a:ext cx="5614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Usually short term and higher interest rates</a:t>
            </a:r>
            <a:endParaRPr lang="en-US" sz="2400" dirty="0"/>
          </a:p>
        </p:txBody>
      </p:sp>
      <p:sp>
        <p:nvSpPr>
          <p:cNvPr id="26" name="Line 56"/>
          <p:cNvSpPr>
            <a:spLocks noChangeShapeType="1"/>
          </p:cNvSpPr>
          <p:nvPr/>
        </p:nvSpPr>
        <p:spPr bwMode="auto">
          <a:xfrm>
            <a:off x="4152900" y="2667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" name="Oval 45"/>
          <p:cNvSpPr>
            <a:spLocks noChangeArrowheads="1"/>
          </p:cNvSpPr>
          <p:nvPr/>
        </p:nvSpPr>
        <p:spPr bwMode="auto">
          <a:xfrm>
            <a:off x="3429000" y="1447800"/>
            <a:ext cx="1447800" cy="1447800"/>
          </a:xfrm>
          <a:prstGeom prst="ellipse">
            <a:avLst/>
          </a:prstGeom>
          <a:solidFill>
            <a:srgbClr val="0072B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8" name="Oval 46"/>
          <p:cNvSpPr>
            <a:spLocks noChangeArrowheads="1"/>
          </p:cNvSpPr>
          <p:nvPr/>
        </p:nvSpPr>
        <p:spPr bwMode="auto">
          <a:xfrm>
            <a:off x="3352800" y="1371600"/>
            <a:ext cx="1600200" cy="1600200"/>
          </a:xfrm>
          <a:prstGeom prst="ellipse">
            <a:avLst/>
          </a:prstGeom>
          <a:solidFill>
            <a:srgbClr val="0072BC">
              <a:alpha val="17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9" name="Rectangle 48"/>
          <p:cNvSpPr>
            <a:spLocks noChangeArrowheads="1"/>
          </p:cNvSpPr>
          <p:nvPr/>
        </p:nvSpPr>
        <p:spPr bwMode="auto">
          <a:xfrm>
            <a:off x="3585066" y="1852613"/>
            <a:ext cx="12055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Secured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Loan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4083050" y="3200400"/>
            <a:ext cx="152400" cy="152400"/>
          </a:xfrm>
          <a:prstGeom prst="ellipse">
            <a:avLst/>
          </a:prstGeom>
          <a:solidFill>
            <a:srgbClr val="CD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1" name="Rectangle 58"/>
          <p:cNvSpPr>
            <a:spLocks noChangeArrowheads="1"/>
          </p:cNvSpPr>
          <p:nvPr/>
        </p:nvSpPr>
        <p:spPr bwMode="auto">
          <a:xfrm>
            <a:off x="4216400" y="3200400"/>
            <a:ext cx="2658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Backed by collateral</a:t>
            </a:r>
            <a:endParaRPr lang="en-US" sz="2400" dirty="0"/>
          </a:p>
        </p:txBody>
      </p:sp>
      <p:sp>
        <p:nvSpPr>
          <p:cNvPr id="32" name="Oval 59"/>
          <p:cNvSpPr>
            <a:spLocks noChangeArrowheads="1"/>
          </p:cNvSpPr>
          <p:nvPr/>
        </p:nvSpPr>
        <p:spPr bwMode="auto">
          <a:xfrm>
            <a:off x="4083050" y="3733800"/>
            <a:ext cx="152400" cy="152400"/>
          </a:xfrm>
          <a:prstGeom prst="ellipse">
            <a:avLst/>
          </a:prstGeom>
          <a:solidFill>
            <a:srgbClr val="CD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3" name="Rectangle 60"/>
          <p:cNvSpPr>
            <a:spLocks noChangeArrowheads="1"/>
          </p:cNvSpPr>
          <p:nvPr/>
        </p:nvSpPr>
        <p:spPr bwMode="auto">
          <a:xfrm>
            <a:off x="4216400" y="3733800"/>
            <a:ext cx="3574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Typical for </a:t>
            </a:r>
            <a:r>
              <a:rPr lang="en-US" sz="2400" dirty="0" smtClean="0"/>
              <a:t>most </a:t>
            </a:r>
            <a:r>
              <a:rPr lang="en-US" sz="2400" dirty="0"/>
              <a:t>businesses</a:t>
            </a:r>
          </a:p>
        </p:txBody>
      </p:sp>
      <p:sp>
        <p:nvSpPr>
          <p:cNvPr id="34" name="Oval 61"/>
          <p:cNvSpPr>
            <a:spLocks noChangeArrowheads="1"/>
          </p:cNvSpPr>
          <p:nvPr/>
        </p:nvSpPr>
        <p:spPr bwMode="auto">
          <a:xfrm>
            <a:off x="4083050" y="4267200"/>
            <a:ext cx="152400" cy="152400"/>
          </a:xfrm>
          <a:prstGeom prst="ellipse">
            <a:avLst/>
          </a:prstGeom>
          <a:solidFill>
            <a:srgbClr val="CD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Commercial Loan Applications</a:t>
            </a: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  <p:pic>
        <p:nvPicPr>
          <p:cNvPr id="216081" name="Picture 17" descr="_1"/>
          <p:cNvPicPr>
            <a:picLocks noChangeAspect="1" noChangeArrowheads="1"/>
          </p:cNvPicPr>
          <p:nvPr/>
        </p:nvPicPr>
        <p:blipFill>
          <a:blip r:embed="rId3" cstate="print"/>
          <a:srcRect r="28622"/>
          <a:stretch>
            <a:fillRect/>
          </a:stretch>
        </p:blipFill>
        <p:spPr bwMode="auto">
          <a:xfrm>
            <a:off x="304800" y="1255262"/>
            <a:ext cx="8299423" cy="56027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Commercial Loan Applications</a:t>
            </a: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  <p:pic>
        <p:nvPicPr>
          <p:cNvPr id="218120" name="Picture 8" descr="3 balloons under 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209747" cy="3241675"/>
          </a:xfrm>
          <a:prstGeom prst="rect">
            <a:avLst/>
          </a:prstGeom>
          <a:noFill/>
        </p:spPr>
      </p:pic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1473919" y="2409824"/>
            <a:ext cx="66472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72BC"/>
                </a:solidFill>
              </a:rPr>
              <a:t>Banks Want to See a Business Plan That Is</a:t>
            </a: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609600" y="4038600"/>
            <a:ext cx="213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Clear</a:t>
            </a:r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3581400" y="3962400"/>
            <a:ext cx="213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Accurate</a:t>
            </a:r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6477000" y="3810000"/>
            <a:ext cx="2130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Well Planned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and Local Funding</a:t>
            </a:r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  <p:pic>
        <p:nvPicPr>
          <p:cNvPr id="232464" name="Picture 16" descr="1 box to 1 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2" y="2590800"/>
            <a:ext cx="9166734" cy="1676400"/>
          </a:xfrm>
          <a:prstGeom prst="rect">
            <a:avLst/>
          </a:prstGeom>
          <a:noFill/>
        </p:spPr>
      </p:pic>
      <p:sp>
        <p:nvSpPr>
          <p:cNvPr id="232465" name="Rectangle 17"/>
          <p:cNvSpPr>
            <a:spLocks noChangeArrowheads="1"/>
          </p:cNvSpPr>
          <p:nvPr/>
        </p:nvSpPr>
        <p:spPr bwMode="auto">
          <a:xfrm>
            <a:off x="457200" y="3048000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393939"/>
                </a:solidFill>
              </a:rPr>
              <a:t>State and local funding is not focused on profit</a:t>
            </a:r>
          </a:p>
        </p:txBody>
      </p:sp>
      <p:sp>
        <p:nvSpPr>
          <p:cNvPr id="232466" name="Rectangle 18"/>
          <p:cNvSpPr>
            <a:spLocks noChangeArrowheads="1"/>
          </p:cNvSpPr>
          <p:nvPr/>
        </p:nvSpPr>
        <p:spPr bwMode="auto">
          <a:xfrm>
            <a:off x="5334000" y="2743200"/>
            <a:ext cx="3352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indent="-284163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b="1" dirty="0">
                <a:solidFill>
                  <a:srgbClr val="393939"/>
                </a:solidFill>
              </a:rPr>
              <a:t>More likely to support small business</a:t>
            </a:r>
          </a:p>
          <a:p>
            <a:pPr marL="284163" indent="-284163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b="1" dirty="0">
                <a:solidFill>
                  <a:srgbClr val="393939"/>
                </a:solidFill>
              </a:rPr>
              <a:t>Encourages the creation of new businesses and jobs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Your Dreams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1524000" y="2794000"/>
            <a:ext cx="243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Individuals</a:t>
            </a: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1524000" y="3962400"/>
            <a:ext cx="243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Organizations</a:t>
            </a:r>
          </a:p>
        </p:txBody>
      </p:sp>
      <p:sp>
        <p:nvSpPr>
          <p:cNvPr id="234508" name="AutoShape 12"/>
          <p:cNvSpPr>
            <a:spLocks noChangeArrowheads="1"/>
          </p:cNvSpPr>
          <p:nvPr/>
        </p:nvSpPr>
        <p:spPr bwMode="auto">
          <a:xfrm>
            <a:off x="1323975" y="2400300"/>
            <a:ext cx="7210425" cy="4000500"/>
          </a:xfrm>
          <a:prstGeom prst="roundRect">
            <a:avLst>
              <a:gd name="adj" fmla="val 6199"/>
            </a:avLst>
          </a:prstGeom>
          <a:solidFill>
            <a:srgbClr val="0072BC">
              <a:alpha val="3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4530" name="Group 34"/>
          <p:cNvGraphicFramePr>
            <a:graphicFrameLocks noGrp="1"/>
          </p:cNvGraphicFramePr>
          <p:nvPr/>
        </p:nvGraphicFramePr>
        <p:xfrm>
          <a:off x="1219200" y="1447800"/>
          <a:ext cx="7010400" cy="4648199"/>
        </p:xfrm>
        <a:graphic>
          <a:graphicData uri="http://schemas.openxmlformats.org/drawingml/2006/table">
            <a:tbl>
              <a:tblPr/>
              <a:tblGrid>
                <a:gridCol w="7010400"/>
              </a:tblGrid>
              <a:tr h="494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Why are small business essential?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</a:tr>
              <a:tr h="890081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 American economy was built by entrepreneurs.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4489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Entrepreneurs recognize consumer wants.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4489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Entrepreneurs recognize opportunity.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4489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Entrepreneurs provide jobs.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0081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Entrepreneurs create a market for venture capital.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0081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Almost all of the nation’s Fortune 500 companies started as small businesses.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Funding</a:t>
            </a:r>
            <a:endParaRPr lang="en-US" dirty="0"/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1524000" y="2794000"/>
            <a:ext cx="243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Individuals</a:t>
            </a: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1524000" y="3962400"/>
            <a:ext cx="243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Organizations</a:t>
            </a:r>
          </a:p>
        </p:txBody>
      </p:sp>
      <p:pic>
        <p:nvPicPr>
          <p:cNvPr id="49154" name="Picture 2" descr="http://textflow.mcgraw-hill.com/figures/0076602761/182a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967" y="1447799"/>
            <a:ext cx="8341633" cy="51863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Small Business Administration</a:t>
            </a:r>
            <a:endParaRPr lang="en-US" sz="3600" dirty="0"/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  <p:pic>
        <p:nvPicPr>
          <p:cNvPr id="3074" name="Picture 2" descr="SBA.GOV site - U.S Small Business Administr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0"/>
            <a:ext cx="2819400" cy="146096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76667" t="11555" r="1666" b="25333"/>
          <a:stretch>
            <a:fillRect/>
          </a:stretch>
        </p:blipFill>
        <p:spPr bwMode="auto">
          <a:xfrm>
            <a:off x="5867400" y="1752600"/>
            <a:ext cx="259509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32222" t="36445" r="37222" b="46666"/>
          <a:stretch>
            <a:fillRect/>
          </a:stretch>
        </p:blipFill>
        <p:spPr bwMode="auto">
          <a:xfrm>
            <a:off x="685799" y="3733800"/>
            <a:ext cx="4852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80" name="Picture 16" descr="economics and yo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950" y="1371600"/>
            <a:ext cx="6545263" cy="606425"/>
          </a:xfrm>
          <a:prstGeom prst="rect">
            <a:avLst/>
          </a:prstGeom>
          <a:noFill/>
        </p:spPr>
      </p:pic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1377950" y="22098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D0000"/>
                </a:solidFill>
              </a:rPr>
              <a:t>Interest Rates and Risk</a:t>
            </a:r>
          </a:p>
        </p:txBody>
      </p:sp>
      <p:sp>
        <p:nvSpPr>
          <p:cNvPr id="62506" name="Rectangle 42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62507" name="Rectangle 43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  <p:sp>
        <p:nvSpPr>
          <p:cNvPr id="62509" name="Oval 45"/>
          <p:cNvSpPr>
            <a:spLocks noChangeArrowheads="1"/>
          </p:cNvSpPr>
          <p:nvPr/>
        </p:nvSpPr>
        <p:spPr bwMode="auto">
          <a:xfrm>
            <a:off x="1066800" y="3200400"/>
            <a:ext cx="2033587" cy="2033587"/>
          </a:xfrm>
          <a:prstGeom prst="ellipse">
            <a:avLst/>
          </a:prstGeom>
          <a:solidFill>
            <a:srgbClr val="0072B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0" name="Oval 46"/>
          <p:cNvSpPr>
            <a:spLocks noChangeArrowheads="1"/>
          </p:cNvSpPr>
          <p:nvPr/>
        </p:nvSpPr>
        <p:spPr bwMode="auto">
          <a:xfrm>
            <a:off x="990600" y="3124200"/>
            <a:ext cx="2247900" cy="2247900"/>
          </a:xfrm>
          <a:prstGeom prst="ellipse">
            <a:avLst/>
          </a:prstGeom>
          <a:solidFill>
            <a:srgbClr val="0072BC">
              <a:alpha val="17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219200" y="350520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If a loan is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risky, the interest rate is higher.</a:t>
            </a:r>
          </a:p>
        </p:txBody>
      </p:sp>
      <p:pic>
        <p:nvPicPr>
          <p:cNvPr id="62512" name="Picture 48" descr="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8910" y="2362200"/>
            <a:ext cx="5422574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6" name="Picture 8" descr="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41453"/>
            <a:ext cx="6629400" cy="6145217"/>
          </a:xfrm>
          <a:prstGeom prst="rect">
            <a:avLst/>
          </a:prstGeom>
          <a:noFill/>
        </p:spPr>
      </p:pic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Required Capital</a:t>
            </a:r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5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Developing a Financial Plan</a:t>
            </a:r>
          </a:p>
        </p:txBody>
      </p:sp>
      <p:pic>
        <p:nvPicPr>
          <p:cNvPr id="232459" name="Picture 11" descr="3 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8078634" cy="5069616"/>
          </a:xfrm>
          <a:prstGeom prst="rect">
            <a:avLst/>
          </a:prstGeom>
          <a:noFill/>
        </p:spPr>
      </p:pic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683000" y="3397250"/>
            <a:ext cx="241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Three Types </a:t>
            </a:r>
            <a:br>
              <a:rPr lang="en-US" sz="2800" b="1" dirty="0"/>
            </a:br>
            <a:r>
              <a:rPr lang="en-US" sz="2800" b="1" dirty="0"/>
              <a:t>of Required Capital</a:t>
            </a: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352800" y="1981200"/>
            <a:ext cx="2743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D0000"/>
                </a:solidFill>
              </a:rPr>
              <a:t>Start-Up Capital</a:t>
            </a: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6324600" y="41148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D0000"/>
                </a:solidFill>
              </a:rPr>
              <a:t>Operating Capital</a:t>
            </a:r>
          </a:p>
        </p:txBody>
      </p:sp>
      <p:sp>
        <p:nvSpPr>
          <p:cNvPr id="232463" name="Rectangle 15"/>
          <p:cNvSpPr>
            <a:spLocks noChangeArrowheads="1"/>
          </p:cNvSpPr>
          <p:nvPr/>
        </p:nvSpPr>
        <p:spPr bwMode="auto">
          <a:xfrm>
            <a:off x="2057400" y="4343400"/>
            <a:ext cx="1752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D0000"/>
                </a:solidFill>
              </a:rPr>
              <a:t>Reserve</a:t>
            </a:r>
            <a:br>
              <a:rPr lang="en-US" sz="3200" b="1" dirty="0">
                <a:solidFill>
                  <a:srgbClr val="CD0000"/>
                </a:solidFill>
              </a:rPr>
            </a:br>
            <a:r>
              <a:rPr lang="en-US" sz="3200" b="1" dirty="0">
                <a:solidFill>
                  <a:srgbClr val="CD0000"/>
                </a:solidFill>
              </a:rPr>
              <a:t> Capital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Entrepreneurs</a:t>
            </a:r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  <p:pic>
        <p:nvPicPr>
          <p:cNvPr id="193549" name="Picture 13" descr="2 boxes header conne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02" y="2209800"/>
            <a:ext cx="9038898" cy="3505200"/>
          </a:xfrm>
          <a:prstGeom prst="rect">
            <a:avLst/>
          </a:prstGeom>
          <a:noFill/>
        </p:spPr>
      </p:pic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1371600" y="2362200"/>
            <a:ext cx="6945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Entrepreneurs Are Highly Motivated People</a:t>
            </a:r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685800" y="3496935"/>
            <a:ext cx="32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>
                <a:solidFill>
                  <a:srgbClr val="CD0000"/>
                </a:solidFill>
              </a:rPr>
              <a:t>About 80 percent of the 23 million business operations in the United States are run by the owner.</a:t>
            </a:r>
          </a:p>
        </p:txBody>
      </p:sp>
      <p:sp>
        <p:nvSpPr>
          <p:cNvPr id="193553" name="Rectangle 17"/>
          <p:cNvSpPr>
            <a:spLocks noChangeArrowheads="1"/>
          </p:cNvSpPr>
          <p:nvPr/>
        </p:nvSpPr>
        <p:spPr bwMode="auto">
          <a:xfrm>
            <a:off x="5334000" y="3581400"/>
            <a:ext cx="320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>
                <a:solidFill>
                  <a:srgbClr val="CD0000"/>
                </a:solidFill>
              </a:rPr>
              <a:t>Seven out of every ten high school students have said they would like to start a business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a New Business</a:t>
            </a:r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  <p:pic>
        <p:nvPicPr>
          <p:cNvPr id="27695" name="Picture 47" descr="4 boxes in a r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9194711" cy="2209800"/>
          </a:xfrm>
          <a:prstGeom prst="rect">
            <a:avLst/>
          </a:prstGeom>
          <a:noFill/>
        </p:spPr>
      </p:pic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914400" y="1600200"/>
            <a:ext cx="76910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D0000"/>
                </a:solidFill>
              </a:rPr>
              <a:t>What Do You Need to Start a New Business?</a:t>
            </a: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381000" y="32766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Cash</a:t>
            </a:r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2514600" y="3401039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Equipment</a:t>
            </a:r>
          </a:p>
        </p:txBody>
      </p:sp>
      <p:sp>
        <p:nvSpPr>
          <p:cNvPr id="27699" name="Rectangle 51"/>
          <p:cNvSpPr>
            <a:spLocks noChangeArrowheads="1"/>
          </p:cNvSpPr>
          <p:nvPr/>
        </p:nvSpPr>
        <p:spPr bwMode="auto">
          <a:xfrm>
            <a:off x="5029200" y="34290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Supplies</a:t>
            </a:r>
          </a:p>
        </p:txBody>
      </p: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7467600" y="2974776"/>
            <a:ext cx="144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Goods or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Services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Sell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Needed Capital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  <p:sp>
        <p:nvSpPr>
          <p:cNvPr id="197644" name="AutoShape 12"/>
          <p:cNvSpPr>
            <a:spLocks noChangeArrowheads="1"/>
          </p:cNvSpPr>
          <p:nvPr/>
        </p:nvSpPr>
        <p:spPr bwMode="auto">
          <a:xfrm>
            <a:off x="2057400" y="1905000"/>
            <a:ext cx="4876800" cy="3962400"/>
          </a:xfrm>
          <a:prstGeom prst="roundRect">
            <a:avLst>
              <a:gd name="adj" fmla="val 4968"/>
            </a:avLst>
          </a:prstGeom>
          <a:solidFill>
            <a:srgbClr val="0072BC">
              <a:alpha val="3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7675" name="Group 43"/>
          <p:cNvGraphicFramePr>
            <a:graphicFrameLocks noGrp="1"/>
          </p:cNvGraphicFramePr>
          <p:nvPr/>
        </p:nvGraphicFramePr>
        <p:xfrm>
          <a:off x="1219200" y="1371597"/>
          <a:ext cx="6705600" cy="5203768"/>
        </p:xfrm>
        <a:graphic>
          <a:graphicData uri="http://schemas.openxmlformats.org/drawingml/2006/table">
            <a:tbl>
              <a:tblPr/>
              <a:tblGrid>
                <a:gridCol w="6705600"/>
              </a:tblGrid>
              <a:tr h="540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Common Start-Up Costs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</a:tr>
              <a:tr h="498764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Inventory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764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Equipment, fixtures, display cases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764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Security deposits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764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Advertising and promotions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764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Insurance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764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Professional fees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764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Remodeling costs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764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Legal permits and licenses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764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Supplies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a Business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  <p:pic>
        <p:nvPicPr>
          <p:cNvPr id="195596" name="Picture 12" descr="2 boxes header conne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00" y="2209800"/>
            <a:ext cx="8842400" cy="3429000"/>
          </a:xfrm>
          <a:prstGeom prst="rect">
            <a:avLst/>
          </a:prstGeom>
          <a:noFill/>
        </p:spPr>
      </p:pic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1371600" y="2362200"/>
            <a:ext cx="6945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Funding</a:t>
            </a:r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838200" y="3429000"/>
            <a:ext cx="32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>
                <a:solidFill>
                  <a:srgbClr val="CD0000"/>
                </a:solidFill>
              </a:rPr>
              <a:t>People who take on a business venture usually need far more money than they realize.</a:t>
            </a:r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5486400" y="3429000"/>
            <a:ext cx="32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>
                <a:solidFill>
                  <a:srgbClr val="CD0000"/>
                </a:solidFill>
              </a:rPr>
              <a:t>Banks and other financial institutions are very selective about who receives loans.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and Private Funding</a:t>
            </a:r>
            <a:endParaRPr lang="en-US" dirty="0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990600" y="1371600"/>
            <a:ext cx="694531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/>
              <a:t>Personal Savings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Consumer Loans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Home Equity Loans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Personal Loan</a:t>
            </a:r>
          </a:p>
          <a:p>
            <a:pPr algn="ctr"/>
            <a:endParaRPr lang="en-US" sz="3200" b="1" dirty="0"/>
          </a:p>
        </p:txBody>
      </p:sp>
      <p:pic>
        <p:nvPicPr>
          <p:cNvPr id="1026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19200"/>
            <a:ext cx="1780337" cy="1786738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724400"/>
            <a:ext cx="1240876" cy="12430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Bank Funding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1295400" y="685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Section 1</a:t>
            </a: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  <p:sp>
        <p:nvSpPr>
          <p:cNvPr id="207889" name="AutoShape 17"/>
          <p:cNvSpPr>
            <a:spLocks noChangeArrowheads="1"/>
          </p:cNvSpPr>
          <p:nvPr/>
        </p:nvSpPr>
        <p:spPr bwMode="auto">
          <a:xfrm>
            <a:off x="1905000" y="1143000"/>
            <a:ext cx="5334000" cy="2933700"/>
          </a:xfrm>
          <a:prstGeom prst="roundRect">
            <a:avLst>
              <a:gd name="adj" fmla="val 5630"/>
            </a:avLst>
          </a:prstGeom>
          <a:solidFill>
            <a:srgbClr val="0072BC">
              <a:alpha val="3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7941" name="Group 69"/>
          <p:cNvGraphicFramePr>
            <a:graphicFrameLocks noGrp="1"/>
          </p:cNvGraphicFramePr>
          <p:nvPr/>
        </p:nvGraphicFramePr>
        <p:xfrm>
          <a:off x="2198226" y="1387998"/>
          <a:ext cx="4931434" cy="2642949"/>
        </p:xfrm>
        <a:graphic>
          <a:graphicData uri="http://schemas.openxmlformats.org/drawingml/2006/table">
            <a:tbl>
              <a:tblPr/>
              <a:tblGrid>
                <a:gridCol w="4931434"/>
              </a:tblGrid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Advantages of a Small Bank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</a:tr>
              <a:tr h="71247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Experience dealing with small businesses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5853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Wide variety of loan plans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5853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Advice and other business services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5853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Community-oriented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7915" name="AutoShape 43"/>
          <p:cNvSpPr>
            <a:spLocks noChangeArrowheads="1"/>
          </p:cNvSpPr>
          <p:nvPr/>
        </p:nvSpPr>
        <p:spPr bwMode="auto">
          <a:xfrm>
            <a:off x="1828800" y="4191000"/>
            <a:ext cx="5257800" cy="2667000"/>
          </a:xfrm>
          <a:prstGeom prst="roundRect">
            <a:avLst>
              <a:gd name="adj" fmla="val 5630"/>
            </a:avLst>
          </a:prstGeom>
          <a:solidFill>
            <a:srgbClr val="0072BC">
              <a:alpha val="3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7944" name="Group 72"/>
          <p:cNvGraphicFramePr>
            <a:graphicFrameLocks noGrp="1"/>
          </p:cNvGraphicFramePr>
          <p:nvPr/>
        </p:nvGraphicFramePr>
        <p:xfrm>
          <a:off x="1817226" y="4283598"/>
          <a:ext cx="5410200" cy="2514599"/>
        </p:xfrm>
        <a:graphic>
          <a:graphicData uri="http://schemas.openxmlformats.org/drawingml/2006/table">
            <a:tbl>
              <a:tblPr/>
              <a:tblGrid>
                <a:gridCol w="5410200"/>
              </a:tblGrid>
              <a:tr h="52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Disadvantages of a Small Bank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</a:tr>
              <a:tr h="500354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Closely regulated by the government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4116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Extensive paperwork, investigation, and documentation for the loan process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4116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Conservative by nature and may refuse loans for businesses that appear risky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76" name="Line 56"/>
          <p:cNvSpPr>
            <a:spLocks noChangeShapeType="1"/>
          </p:cNvSpPr>
          <p:nvPr/>
        </p:nvSpPr>
        <p:spPr bwMode="auto">
          <a:xfrm>
            <a:off x="3467100" y="2438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69" name="Line 49"/>
          <p:cNvSpPr>
            <a:spLocks noChangeShapeType="1"/>
          </p:cNvSpPr>
          <p:nvPr/>
        </p:nvSpPr>
        <p:spPr bwMode="auto">
          <a:xfrm>
            <a:off x="1155700" y="4495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Bank Funding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295400" y="685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Section 1</a:t>
            </a: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sz="2000" b="1">
                <a:solidFill>
                  <a:schemeClr val="tx2"/>
                </a:solidFill>
                <a:latin typeface="Arial Black" charset="0"/>
              </a:rPr>
              <a:t>6</a:t>
            </a:r>
            <a:endParaRPr 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393939"/>
                </a:solidFill>
              </a:rPr>
              <a:t>Sources of Funding</a:t>
            </a:r>
          </a:p>
        </p:txBody>
      </p:sp>
      <p:sp>
        <p:nvSpPr>
          <p:cNvPr id="209963" name="Oval 43"/>
          <p:cNvSpPr>
            <a:spLocks noChangeArrowheads="1"/>
          </p:cNvSpPr>
          <p:nvPr/>
        </p:nvSpPr>
        <p:spPr bwMode="auto">
          <a:xfrm>
            <a:off x="438150" y="3276600"/>
            <a:ext cx="1447800" cy="1447800"/>
          </a:xfrm>
          <a:prstGeom prst="ellipse">
            <a:avLst/>
          </a:prstGeom>
          <a:solidFill>
            <a:srgbClr val="0072B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64" name="Oval 44"/>
          <p:cNvSpPr>
            <a:spLocks noChangeArrowheads="1"/>
          </p:cNvSpPr>
          <p:nvPr/>
        </p:nvSpPr>
        <p:spPr bwMode="auto">
          <a:xfrm>
            <a:off x="361950" y="3200400"/>
            <a:ext cx="1600200" cy="1600200"/>
          </a:xfrm>
          <a:prstGeom prst="ellipse">
            <a:avLst/>
          </a:prstGeom>
          <a:solidFill>
            <a:srgbClr val="0072BC">
              <a:alpha val="17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65" name="Oval 45"/>
          <p:cNvSpPr>
            <a:spLocks noChangeArrowheads="1"/>
          </p:cNvSpPr>
          <p:nvPr/>
        </p:nvSpPr>
        <p:spPr bwMode="auto">
          <a:xfrm>
            <a:off x="2743200" y="1219200"/>
            <a:ext cx="1447800" cy="1447800"/>
          </a:xfrm>
          <a:prstGeom prst="ellipse">
            <a:avLst/>
          </a:prstGeom>
          <a:solidFill>
            <a:srgbClr val="0072B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66" name="Oval 46"/>
          <p:cNvSpPr>
            <a:spLocks noChangeArrowheads="1"/>
          </p:cNvSpPr>
          <p:nvPr/>
        </p:nvSpPr>
        <p:spPr bwMode="auto">
          <a:xfrm>
            <a:off x="2667000" y="1143000"/>
            <a:ext cx="1600200" cy="1600200"/>
          </a:xfrm>
          <a:prstGeom prst="ellipse">
            <a:avLst/>
          </a:prstGeom>
          <a:solidFill>
            <a:srgbClr val="0072BC">
              <a:alpha val="17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67" name="Rectangle 47"/>
          <p:cNvSpPr>
            <a:spLocks noChangeArrowheads="1"/>
          </p:cNvSpPr>
          <p:nvPr/>
        </p:nvSpPr>
        <p:spPr bwMode="auto">
          <a:xfrm>
            <a:off x="365585" y="3681413"/>
            <a:ext cx="16119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Short-Term</a:t>
            </a:r>
            <a:br>
              <a:rPr lang="en-US" sz="2400" b="1">
                <a:solidFill>
                  <a:schemeClr val="bg1"/>
                </a:solidFill>
              </a:rPr>
            </a:br>
            <a:r>
              <a:rPr lang="en-US" sz="2400" b="1">
                <a:solidFill>
                  <a:schemeClr val="bg1"/>
                </a:solidFill>
              </a:rPr>
              <a:t>Loans</a:t>
            </a:r>
          </a:p>
        </p:txBody>
      </p:sp>
      <p:sp>
        <p:nvSpPr>
          <p:cNvPr id="209968" name="Rectangle 48"/>
          <p:cNvSpPr>
            <a:spLocks noChangeArrowheads="1"/>
          </p:cNvSpPr>
          <p:nvPr/>
        </p:nvSpPr>
        <p:spPr bwMode="auto">
          <a:xfrm>
            <a:off x="2739316" y="1624013"/>
            <a:ext cx="15254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Long-Term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Loans</a:t>
            </a:r>
          </a:p>
        </p:txBody>
      </p:sp>
      <p:sp>
        <p:nvSpPr>
          <p:cNvPr id="209970" name="Oval 50"/>
          <p:cNvSpPr>
            <a:spLocks noChangeArrowheads="1"/>
          </p:cNvSpPr>
          <p:nvPr/>
        </p:nvSpPr>
        <p:spPr bwMode="auto">
          <a:xfrm>
            <a:off x="1085850" y="5029200"/>
            <a:ext cx="152400" cy="152400"/>
          </a:xfrm>
          <a:prstGeom prst="ellipse">
            <a:avLst/>
          </a:prstGeom>
          <a:solidFill>
            <a:srgbClr val="CD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71" name="Rectangle 51"/>
          <p:cNvSpPr>
            <a:spLocks noChangeArrowheads="1"/>
          </p:cNvSpPr>
          <p:nvPr/>
        </p:nvSpPr>
        <p:spPr bwMode="auto">
          <a:xfrm>
            <a:off x="1219200" y="4953000"/>
            <a:ext cx="3386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30-, 60, or 90-day periods</a:t>
            </a:r>
          </a:p>
        </p:txBody>
      </p:sp>
      <p:sp>
        <p:nvSpPr>
          <p:cNvPr id="209972" name="Oval 52"/>
          <p:cNvSpPr>
            <a:spLocks noChangeArrowheads="1"/>
          </p:cNvSpPr>
          <p:nvPr/>
        </p:nvSpPr>
        <p:spPr bwMode="auto">
          <a:xfrm>
            <a:off x="1085850" y="5562600"/>
            <a:ext cx="152400" cy="152400"/>
          </a:xfrm>
          <a:prstGeom prst="ellipse">
            <a:avLst/>
          </a:prstGeom>
          <a:solidFill>
            <a:srgbClr val="CD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73" name="Rectangle 53"/>
          <p:cNvSpPr>
            <a:spLocks noChangeArrowheads="1"/>
          </p:cNvSpPr>
          <p:nvPr/>
        </p:nvSpPr>
        <p:spPr bwMode="auto">
          <a:xfrm>
            <a:off x="1219200" y="5486400"/>
            <a:ext cx="3601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Typical for small businesses</a:t>
            </a:r>
          </a:p>
        </p:txBody>
      </p:sp>
      <p:sp>
        <p:nvSpPr>
          <p:cNvPr id="209974" name="Oval 54"/>
          <p:cNvSpPr>
            <a:spLocks noChangeArrowheads="1"/>
          </p:cNvSpPr>
          <p:nvPr/>
        </p:nvSpPr>
        <p:spPr bwMode="auto">
          <a:xfrm>
            <a:off x="1085850" y="6096000"/>
            <a:ext cx="152400" cy="152400"/>
          </a:xfrm>
          <a:prstGeom prst="ellipse">
            <a:avLst/>
          </a:prstGeom>
          <a:solidFill>
            <a:srgbClr val="CD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75" name="Rectangle 55"/>
          <p:cNvSpPr>
            <a:spLocks noChangeArrowheads="1"/>
          </p:cNvSpPr>
          <p:nvPr/>
        </p:nvSpPr>
        <p:spPr bwMode="auto">
          <a:xfrm>
            <a:off x="1219200" y="6019800"/>
            <a:ext cx="45170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Useful for purchasing merchandise</a:t>
            </a:r>
          </a:p>
        </p:txBody>
      </p:sp>
      <p:sp>
        <p:nvSpPr>
          <p:cNvPr id="209977" name="Oval 57"/>
          <p:cNvSpPr>
            <a:spLocks noChangeArrowheads="1"/>
          </p:cNvSpPr>
          <p:nvPr/>
        </p:nvSpPr>
        <p:spPr bwMode="auto">
          <a:xfrm>
            <a:off x="3397250" y="2971800"/>
            <a:ext cx="152400" cy="152400"/>
          </a:xfrm>
          <a:prstGeom prst="ellipse">
            <a:avLst/>
          </a:prstGeom>
          <a:solidFill>
            <a:srgbClr val="CD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78" name="Rectangle 58"/>
          <p:cNvSpPr>
            <a:spLocks noChangeArrowheads="1"/>
          </p:cNvSpPr>
          <p:nvPr/>
        </p:nvSpPr>
        <p:spPr bwMode="auto">
          <a:xfrm>
            <a:off x="3530600" y="3048000"/>
            <a:ext cx="2287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One to five years</a:t>
            </a:r>
          </a:p>
        </p:txBody>
      </p:sp>
      <p:sp>
        <p:nvSpPr>
          <p:cNvPr id="209979" name="Oval 59"/>
          <p:cNvSpPr>
            <a:spLocks noChangeArrowheads="1"/>
          </p:cNvSpPr>
          <p:nvPr/>
        </p:nvSpPr>
        <p:spPr bwMode="auto">
          <a:xfrm>
            <a:off x="3397250" y="3505200"/>
            <a:ext cx="152400" cy="152400"/>
          </a:xfrm>
          <a:prstGeom prst="ellipse">
            <a:avLst/>
          </a:prstGeom>
          <a:solidFill>
            <a:srgbClr val="CD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80" name="Rectangle 60"/>
          <p:cNvSpPr>
            <a:spLocks noChangeArrowheads="1"/>
          </p:cNvSpPr>
          <p:nvPr/>
        </p:nvSpPr>
        <p:spPr bwMode="auto">
          <a:xfrm>
            <a:off x="3530600" y="3581400"/>
            <a:ext cx="3564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Typical for large businesses</a:t>
            </a:r>
          </a:p>
        </p:txBody>
      </p:sp>
      <p:sp>
        <p:nvSpPr>
          <p:cNvPr id="209981" name="Oval 61"/>
          <p:cNvSpPr>
            <a:spLocks noChangeArrowheads="1"/>
          </p:cNvSpPr>
          <p:nvPr/>
        </p:nvSpPr>
        <p:spPr bwMode="auto">
          <a:xfrm>
            <a:off x="3397250" y="4038600"/>
            <a:ext cx="152400" cy="152400"/>
          </a:xfrm>
          <a:prstGeom prst="ellipse">
            <a:avLst/>
          </a:prstGeom>
          <a:solidFill>
            <a:srgbClr val="CD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9982" name="Rectangle 62"/>
          <p:cNvSpPr>
            <a:spLocks noChangeArrowheads="1"/>
          </p:cNvSpPr>
          <p:nvPr/>
        </p:nvSpPr>
        <p:spPr bwMode="auto">
          <a:xfrm>
            <a:off x="3530600" y="3962400"/>
            <a:ext cx="4029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Useful for very large purchases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493</Words>
  <Application>Microsoft Office PowerPoint</Application>
  <PresentationFormat>On-screen Show (4:3)</PresentationFormat>
  <Paragraphs>167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Business Math</vt:lpstr>
      <vt:lpstr>Determining Required Capital</vt:lpstr>
      <vt:lpstr>Business Entrepreneurs</vt:lpstr>
      <vt:lpstr>Starting a New Business</vt:lpstr>
      <vt:lpstr>Determining Needed Capital</vt:lpstr>
      <vt:lpstr>Funding a Business</vt:lpstr>
      <vt:lpstr>Personal and Private Funding</vt:lpstr>
      <vt:lpstr>Bank Funding</vt:lpstr>
      <vt:lpstr>Bank Funding</vt:lpstr>
      <vt:lpstr>Bank Funding</vt:lpstr>
      <vt:lpstr>Commercial Loan Applications</vt:lpstr>
      <vt:lpstr>Commercial Loan Applications</vt:lpstr>
      <vt:lpstr>State and Local Funding</vt:lpstr>
      <vt:lpstr>Funding Your Dreams</vt:lpstr>
      <vt:lpstr>Sources of Funding</vt:lpstr>
      <vt:lpstr>The Small Business Administration</vt:lpstr>
      <vt:lpstr>Slide 17</vt:lpstr>
      <vt:lpstr>Slide 18</vt:lpstr>
    </vt:vector>
  </TitlesOfParts>
  <Company>JCISD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17</cp:revision>
  <dcterms:created xsi:type="dcterms:W3CDTF">2013-10-23T16:56:26Z</dcterms:created>
  <dcterms:modified xsi:type="dcterms:W3CDTF">2013-10-23T20:25:43Z</dcterms:modified>
</cp:coreProperties>
</file>