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FD3C3-7194-4608-B069-F2FFFC799F92}"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92534-06E2-4D51-96D2-8B14BF16A8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E4F17-269E-4F9E-B29D-96949BE3C3C6}" type="slidenum">
              <a:rPr lang="en-US"/>
              <a:pPr/>
              <a:t>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42D26-4376-4759-A5E8-9B51A5F3E3E8}" type="slidenum">
              <a:rPr lang="en-US"/>
              <a:pPr/>
              <a:t>11</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FB18A-0063-4E17-8BF6-9B8CE41F514E}" type="slidenum">
              <a:rPr lang="en-US"/>
              <a:pPr/>
              <a:t>12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C28AF-9E6F-4619-9C0E-885765072983}" type="slidenum">
              <a:rPr lang="en-US"/>
              <a:pPr/>
              <a:t>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D7D62-6A26-4CC6-BC4D-200E5E085EE9}" type="slidenum">
              <a:rPr lang="en-US"/>
              <a:pPr/>
              <a:t>4</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2E03A-9E57-4F51-AC6B-8CB1C01DA4DB}" type="slidenum">
              <a:rPr lang="en-US"/>
              <a:pPr/>
              <a:t>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68297-B6F0-44F1-A5FD-989259D7DE2A}"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B4676-49D9-4277-8271-A108DAD658BE}" type="slidenum">
              <a:rPr lang="en-US"/>
              <a:pPr/>
              <a:t>7</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D9759-7563-4E6F-9D4F-301CD516D226}" type="slidenum">
              <a:rPr lang="en-US"/>
              <a:pPr/>
              <a:t>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F4F09-8104-4BB4-899B-DCD30B48E1FB}" type="slidenum">
              <a:rPr lang="en-US"/>
              <a:pPr/>
              <a:t>9</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DA99A-593D-4D3B-8AD1-C83EFCFFEDB1}" type="slidenum">
              <a:rPr lang="en-US"/>
              <a:pPr/>
              <a:t>10</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F285C-55A8-4FD0-8F0F-EDB3DB7E8939}"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F285C-55A8-4FD0-8F0F-EDB3DB7E8939}"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F285C-55A8-4FD0-8F0F-EDB3DB7E8939}"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F285C-55A8-4FD0-8F0F-EDB3DB7E8939}"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F285C-55A8-4FD0-8F0F-EDB3DB7E8939}"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0F285C-55A8-4FD0-8F0F-EDB3DB7E8939}"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F285C-55A8-4FD0-8F0F-EDB3DB7E8939}"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F285C-55A8-4FD0-8F0F-EDB3DB7E8939}"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F285C-55A8-4FD0-8F0F-EDB3DB7E8939}"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F285C-55A8-4FD0-8F0F-EDB3DB7E8939}"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F285C-55A8-4FD0-8F0F-EDB3DB7E8939}"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83F8-0807-4688-B723-6594112617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F285C-55A8-4FD0-8F0F-EDB3DB7E8939}"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D83F8-0807-4688-B723-6594112617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12</a:t>
            </a:r>
            <a:endParaRPr lang="en-US" dirty="0"/>
          </a:p>
        </p:txBody>
      </p:sp>
      <p:sp>
        <p:nvSpPr>
          <p:cNvPr id="3" name="Subtitle 2"/>
          <p:cNvSpPr>
            <a:spLocks noGrp="1"/>
          </p:cNvSpPr>
          <p:nvPr>
            <p:ph type="subTitle" idx="1"/>
          </p:nvPr>
        </p:nvSpPr>
        <p:spPr/>
        <p:txBody>
          <a:bodyPr>
            <a:normAutofit/>
          </a:bodyPr>
          <a:lstStyle/>
          <a:p>
            <a:r>
              <a:rPr lang="en-US" sz="5400" dirty="0" smtClean="0"/>
              <a:t>Budgeting</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A Successful Budget</a:t>
            </a:r>
          </a:p>
        </p:txBody>
      </p:sp>
      <p:sp>
        <p:nvSpPr>
          <p:cNvPr id="232453"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232454"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pic>
        <p:nvPicPr>
          <p:cNvPr id="232459" name="Picture 11" descr="4 boxes in a row"/>
          <p:cNvPicPr>
            <a:picLocks noChangeAspect="1" noChangeArrowheads="1"/>
          </p:cNvPicPr>
          <p:nvPr/>
        </p:nvPicPr>
        <p:blipFill>
          <a:blip r:embed="rId3" cstate="print"/>
          <a:srcRect/>
          <a:stretch>
            <a:fillRect/>
          </a:stretch>
        </p:blipFill>
        <p:spPr bwMode="auto">
          <a:xfrm>
            <a:off x="215814" y="2514600"/>
            <a:ext cx="8880562" cy="2133600"/>
          </a:xfrm>
          <a:prstGeom prst="rect">
            <a:avLst/>
          </a:prstGeom>
          <a:noFill/>
        </p:spPr>
      </p:pic>
      <p:sp>
        <p:nvSpPr>
          <p:cNvPr id="232460" name="Rectangle 12"/>
          <p:cNvSpPr>
            <a:spLocks noChangeArrowheads="1"/>
          </p:cNvSpPr>
          <p:nvPr/>
        </p:nvSpPr>
        <p:spPr bwMode="auto">
          <a:xfrm>
            <a:off x="457200" y="1676400"/>
            <a:ext cx="8229600" cy="584775"/>
          </a:xfrm>
          <a:prstGeom prst="rect">
            <a:avLst/>
          </a:prstGeom>
          <a:noFill/>
          <a:ln w="9525">
            <a:noFill/>
            <a:miter lim="800000"/>
            <a:headEnd/>
            <a:tailEnd/>
          </a:ln>
        </p:spPr>
        <p:txBody>
          <a:bodyPr>
            <a:spAutoFit/>
          </a:bodyPr>
          <a:lstStyle/>
          <a:p>
            <a:pPr algn="ctr"/>
            <a:r>
              <a:rPr lang="en-US" sz="3200" b="1" dirty="0">
                <a:solidFill>
                  <a:srgbClr val="CD0000"/>
                </a:solidFill>
              </a:rPr>
              <a:t>Characteristics of an Effective Budget</a:t>
            </a:r>
          </a:p>
        </p:txBody>
      </p:sp>
      <p:sp>
        <p:nvSpPr>
          <p:cNvPr id="232461" name="Rectangle 13"/>
          <p:cNvSpPr>
            <a:spLocks noChangeArrowheads="1"/>
          </p:cNvSpPr>
          <p:nvPr/>
        </p:nvSpPr>
        <p:spPr bwMode="auto">
          <a:xfrm>
            <a:off x="381000" y="2971800"/>
            <a:ext cx="1600200" cy="954107"/>
          </a:xfrm>
          <a:prstGeom prst="rect">
            <a:avLst/>
          </a:prstGeom>
          <a:noFill/>
          <a:ln w="9525">
            <a:noFill/>
            <a:miter lim="800000"/>
            <a:headEnd/>
            <a:tailEnd/>
          </a:ln>
        </p:spPr>
        <p:txBody>
          <a:bodyPr>
            <a:spAutoFit/>
          </a:bodyPr>
          <a:lstStyle/>
          <a:p>
            <a:pPr algn="ctr"/>
            <a:r>
              <a:rPr lang="en-US" sz="2800" b="1" dirty="0">
                <a:solidFill>
                  <a:schemeClr val="bg1"/>
                </a:solidFill>
              </a:rPr>
              <a:t>Carefully</a:t>
            </a:r>
            <a:br>
              <a:rPr lang="en-US" sz="2800" b="1" dirty="0">
                <a:solidFill>
                  <a:schemeClr val="bg1"/>
                </a:solidFill>
              </a:rPr>
            </a:br>
            <a:r>
              <a:rPr lang="en-US" sz="2800" b="1" dirty="0">
                <a:solidFill>
                  <a:schemeClr val="bg1"/>
                </a:solidFill>
              </a:rPr>
              <a:t>Planned</a:t>
            </a:r>
          </a:p>
        </p:txBody>
      </p:sp>
      <p:sp>
        <p:nvSpPr>
          <p:cNvPr id="232462" name="Rectangle 14"/>
          <p:cNvSpPr>
            <a:spLocks noChangeArrowheads="1"/>
          </p:cNvSpPr>
          <p:nvPr/>
        </p:nvSpPr>
        <p:spPr bwMode="auto">
          <a:xfrm>
            <a:off x="2590800" y="3124200"/>
            <a:ext cx="1600200" cy="523220"/>
          </a:xfrm>
          <a:prstGeom prst="rect">
            <a:avLst/>
          </a:prstGeom>
          <a:noFill/>
          <a:ln w="9525">
            <a:noFill/>
            <a:miter lim="800000"/>
            <a:headEnd/>
            <a:tailEnd/>
          </a:ln>
        </p:spPr>
        <p:txBody>
          <a:bodyPr>
            <a:spAutoFit/>
          </a:bodyPr>
          <a:lstStyle/>
          <a:p>
            <a:pPr algn="ctr"/>
            <a:r>
              <a:rPr lang="en-US" sz="2800" b="1" dirty="0">
                <a:solidFill>
                  <a:schemeClr val="bg1"/>
                </a:solidFill>
              </a:rPr>
              <a:t>Practical</a:t>
            </a:r>
          </a:p>
        </p:txBody>
      </p:sp>
      <p:sp>
        <p:nvSpPr>
          <p:cNvPr id="232463" name="Rectangle 15"/>
          <p:cNvSpPr>
            <a:spLocks noChangeArrowheads="1"/>
          </p:cNvSpPr>
          <p:nvPr/>
        </p:nvSpPr>
        <p:spPr bwMode="auto">
          <a:xfrm>
            <a:off x="4953000" y="3048000"/>
            <a:ext cx="1600200" cy="523220"/>
          </a:xfrm>
          <a:prstGeom prst="rect">
            <a:avLst/>
          </a:prstGeom>
          <a:noFill/>
          <a:ln w="9525">
            <a:noFill/>
            <a:miter lim="800000"/>
            <a:headEnd/>
            <a:tailEnd/>
          </a:ln>
        </p:spPr>
        <p:txBody>
          <a:bodyPr>
            <a:spAutoFit/>
          </a:bodyPr>
          <a:lstStyle/>
          <a:p>
            <a:pPr algn="ctr"/>
            <a:r>
              <a:rPr lang="en-US" sz="2800" b="1" dirty="0">
                <a:solidFill>
                  <a:schemeClr val="bg1"/>
                </a:solidFill>
              </a:rPr>
              <a:t>Flexible</a:t>
            </a:r>
          </a:p>
        </p:txBody>
      </p:sp>
      <p:sp>
        <p:nvSpPr>
          <p:cNvPr id="232464" name="Rectangle 16"/>
          <p:cNvSpPr>
            <a:spLocks noChangeArrowheads="1"/>
          </p:cNvSpPr>
          <p:nvPr/>
        </p:nvSpPr>
        <p:spPr bwMode="auto">
          <a:xfrm>
            <a:off x="7010400" y="2971800"/>
            <a:ext cx="1828800" cy="954107"/>
          </a:xfrm>
          <a:prstGeom prst="rect">
            <a:avLst/>
          </a:prstGeom>
          <a:noFill/>
          <a:ln w="9525">
            <a:noFill/>
            <a:miter lim="800000"/>
            <a:headEnd/>
            <a:tailEnd/>
          </a:ln>
        </p:spPr>
        <p:txBody>
          <a:bodyPr wrap="square">
            <a:spAutoFit/>
          </a:bodyPr>
          <a:lstStyle/>
          <a:p>
            <a:pPr algn="ctr"/>
            <a:r>
              <a:rPr lang="en-US" sz="2800" b="1" dirty="0">
                <a:solidFill>
                  <a:schemeClr val="bg1"/>
                </a:solidFill>
              </a:rPr>
              <a:t>Easily</a:t>
            </a:r>
            <a:br>
              <a:rPr lang="en-US" sz="2800" b="1" dirty="0">
                <a:solidFill>
                  <a:schemeClr val="bg1"/>
                </a:solidFill>
              </a:rPr>
            </a:br>
            <a:r>
              <a:rPr lang="en-US" sz="2800" b="1" dirty="0">
                <a:solidFill>
                  <a:schemeClr val="bg1"/>
                </a:solidFill>
              </a:rPr>
              <a:t>Accessible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Increasing Your Savings</a:t>
            </a:r>
          </a:p>
        </p:txBody>
      </p:sp>
      <p:sp>
        <p:nvSpPr>
          <p:cNvPr id="234501"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234502"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
        <p:nvSpPr>
          <p:cNvPr id="234504" name="Rectangle 8"/>
          <p:cNvSpPr>
            <a:spLocks noChangeArrowheads="1"/>
          </p:cNvSpPr>
          <p:nvPr/>
        </p:nvSpPr>
        <p:spPr bwMode="auto">
          <a:xfrm>
            <a:off x="533400" y="1981200"/>
            <a:ext cx="8229600" cy="584775"/>
          </a:xfrm>
          <a:prstGeom prst="rect">
            <a:avLst/>
          </a:prstGeom>
          <a:noFill/>
          <a:ln w="9525">
            <a:noFill/>
            <a:miter lim="800000"/>
            <a:headEnd/>
            <a:tailEnd/>
          </a:ln>
        </p:spPr>
        <p:txBody>
          <a:bodyPr>
            <a:spAutoFit/>
          </a:bodyPr>
          <a:lstStyle/>
          <a:p>
            <a:pPr algn="ctr"/>
            <a:r>
              <a:rPr lang="en-US" sz="3200" b="1" dirty="0">
                <a:solidFill>
                  <a:srgbClr val="CD0000"/>
                </a:solidFill>
              </a:rPr>
              <a:t>Savings Strategies</a:t>
            </a:r>
          </a:p>
        </p:txBody>
      </p:sp>
      <p:pic>
        <p:nvPicPr>
          <p:cNvPr id="234509" name="Picture 13" descr="3 boxes row"/>
          <p:cNvPicPr>
            <a:picLocks noChangeAspect="1" noChangeArrowheads="1"/>
          </p:cNvPicPr>
          <p:nvPr/>
        </p:nvPicPr>
        <p:blipFill>
          <a:blip r:embed="rId3" cstate="print"/>
          <a:srcRect/>
          <a:stretch>
            <a:fillRect/>
          </a:stretch>
        </p:blipFill>
        <p:spPr bwMode="auto">
          <a:xfrm>
            <a:off x="206095" y="2667000"/>
            <a:ext cx="9114398" cy="1447800"/>
          </a:xfrm>
          <a:prstGeom prst="rect">
            <a:avLst/>
          </a:prstGeom>
          <a:noFill/>
        </p:spPr>
      </p:pic>
      <p:sp>
        <p:nvSpPr>
          <p:cNvPr id="234508" name="Rectangle 12"/>
          <p:cNvSpPr>
            <a:spLocks noChangeArrowheads="1"/>
          </p:cNvSpPr>
          <p:nvPr/>
        </p:nvSpPr>
        <p:spPr bwMode="auto">
          <a:xfrm>
            <a:off x="609600" y="2895600"/>
            <a:ext cx="2159566" cy="954107"/>
          </a:xfrm>
          <a:prstGeom prst="rect">
            <a:avLst/>
          </a:prstGeom>
          <a:noFill/>
          <a:ln w="9525">
            <a:noFill/>
            <a:miter lim="800000"/>
            <a:headEnd/>
            <a:tailEnd/>
          </a:ln>
        </p:spPr>
        <p:txBody>
          <a:bodyPr wrap="square">
            <a:spAutoFit/>
          </a:bodyPr>
          <a:lstStyle/>
          <a:p>
            <a:pPr algn="ctr"/>
            <a:r>
              <a:rPr lang="en-US" sz="2800" b="1" dirty="0">
                <a:solidFill>
                  <a:srgbClr val="393939"/>
                </a:solidFill>
              </a:rPr>
              <a:t>Pay </a:t>
            </a:r>
            <a:br>
              <a:rPr lang="en-US" sz="2800" b="1" dirty="0">
                <a:solidFill>
                  <a:srgbClr val="393939"/>
                </a:solidFill>
              </a:rPr>
            </a:br>
            <a:r>
              <a:rPr lang="en-US" sz="2800" b="1" dirty="0">
                <a:solidFill>
                  <a:srgbClr val="393939"/>
                </a:solidFill>
              </a:rPr>
              <a:t>Yourself First</a:t>
            </a:r>
          </a:p>
        </p:txBody>
      </p:sp>
      <p:sp>
        <p:nvSpPr>
          <p:cNvPr id="234510" name="Rectangle 14"/>
          <p:cNvSpPr>
            <a:spLocks noChangeArrowheads="1"/>
          </p:cNvSpPr>
          <p:nvPr/>
        </p:nvSpPr>
        <p:spPr bwMode="auto">
          <a:xfrm>
            <a:off x="3688202" y="2959100"/>
            <a:ext cx="2159566" cy="954107"/>
          </a:xfrm>
          <a:prstGeom prst="rect">
            <a:avLst/>
          </a:prstGeom>
          <a:noFill/>
          <a:ln w="9525">
            <a:noFill/>
            <a:miter lim="800000"/>
            <a:headEnd/>
            <a:tailEnd/>
          </a:ln>
        </p:spPr>
        <p:txBody>
          <a:bodyPr wrap="square">
            <a:spAutoFit/>
          </a:bodyPr>
          <a:lstStyle/>
          <a:p>
            <a:pPr algn="ctr"/>
            <a:r>
              <a:rPr lang="en-US" sz="2800" b="1">
                <a:solidFill>
                  <a:srgbClr val="393939"/>
                </a:solidFill>
              </a:rPr>
              <a:t>Use Payroll</a:t>
            </a:r>
            <a:br>
              <a:rPr lang="en-US" sz="2800" b="1">
                <a:solidFill>
                  <a:srgbClr val="393939"/>
                </a:solidFill>
              </a:rPr>
            </a:br>
            <a:r>
              <a:rPr lang="en-US" sz="2800" b="1">
                <a:solidFill>
                  <a:srgbClr val="393939"/>
                </a:solidFill>
              </a:rPr>
              <a:t>Savings</a:t>
            </a:r>
          </a:p>
        </p:txBody>
      </p:sp>
      <p:sp>
        <p:nvSpPr>
          <p:cNvPr id="234511" name="Rectangle 15"/>
          <p:cNvSpPr>
            <a:spLocks noChangeArrowheads="1"/>
          </p:cNvSpPr>
          <p:nvPr/>
        </p:nvSpPr>
        <p:spPr bwMode="auto">
          <a:xfrm>
            <a:off x="6705600" y="2895600"/>
            <a:ext cx="2159566" cy="954107"/>
          </a:xfrm>
          <a:prstGeom prst="rect">
            <a:avLst/>
          </a:prstGeom>
          <a:noFill/>
          <a:ln w="9525">
            <a:noFill/>
            <a:miter lim="800000"/>
            <a:headEnd/>
            <a:tailEnd/>
          </a:ln>
        </p:spPr>
        <p:txBody>
          <a:bodyPr wrap="square">
            <a:spAutoFit/>
          </a:bodyPr>
          <a:lstStyle/>
          <a:p>
            <a:pPr algn="ctr"/>
            <a:r>
              <a:rPr lang="en-US" sz="2800" b="1" dirty="0">
                <a:solidFill>
                  <a:srgbClr val="393939"/>
                </a:solidFill>
              </a:rPr>
              <a:t>Spend</a:t>
            </a:r>
            <a:br>
              <a:rPr lang="en-US" sz="2800" b="1" dirty="0">
                <a:solidFill>
                  <a:srgbClr val="393939"/>
                </a:solidFill>
              </a:rPr>
            </a:br>
            <a:r>
              <a:rPr lang="en-US" sz="2800" b="1" dirty="0">
                <a:solidFill>
                  <a:srgbClr val="393939"/>
                </a:solidFill>
              </a:rPr>
              <a:t>Less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05" name="Rectangle 41"/>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62506" name="Rectangle 42"/>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pic>
        <p:nvPicPr>
          <p:cNvPr id="62515" name="Picture 51" descr="1"/>
          <p:cNvPicPr>
            <a:picLocks noChangeAspect="1" noChangeArrowheads="1"/>
          </p:cNvPicPr>
          <p:nvPr/>
        </p:nvPicPr>
        <p:blipFill>
          <a:blip r:embed="rId3" cstate="print"/>
          <a:srcRect/>
          <a:stretch>
            <a:fillRect/>
          </a:stretch>
        </p:blipFill>
        <p:spPr bwMode="auto">
          <a:xfrm>
            <a:off x="0" y="1524000"/>
            <a:ext cx="8839698" cy="453866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6" name="Picture 20" descr="vocabulary"/>
          <p:cNvPicPr>
            <a:picLocks noChangeAspect="1" noChangeArrowheads="1"/>
          </p:cNvPicPr>
          <p:nvPr/>
        </p:nvPicPr>
        <p:blipFill>
          <a:blip r:embed="rId3" cstate="print"/>
          <a:srcRect/>
          <a:stretch>
            <a:fillRect/>
          </a:stretch>
        </p:blipFill>
        <p:spPr bwMode="auto">
          <a:xfrm>
            <a:off x="2438400" y="381000"/>
            <a:ext cx="5562600" cy="511175"/>
          </a:xfrm>
          <a:prstGeom prst="rect">
            <a:avLst/>
          </a:prstGeom>
          <a:noFill/>
        </p:spPr>
      </p:pic>
      <p:sp>
        <p:nvSpPr>
          <p:cNvPr id="19466" name="Rectangle 10"/>
          <p:cNvSpPr>
            <a:spLocks noChangeArrowheads="1"/>
          </p:cNvSpPr>
          <p:nvPr/>
        </p:nvSpPr>
        <p:spPr bwMode="auto">
          <a:xfrm>
            <a:off x="1219200" y="1056412"/>
            <a:ext cx="3276600" cy="6232475"/>
          </a:xfrm>
          <a:prstGeom prst="rect">
            <a:avLst/>
          </a:prstGeom>
          <a:noFill/>
          <a:ln w="9525">
            <a:noFill/>
            <a:miter lim="800000"/>
            <a:headEnd/>
            <a:tailEnd/>
          </a:ln>
        </p:spPr>
        <p:txBody>
          <a:bodyPr>
            <a:spAutoFit/>
          </a:bodyPr>
          <a:lstStyle/>
          <a:p>
            <a:pPr marL="460375" indent="-460375">
              <a:spcBef>
                <a:spcPct val="25000"/>
              </a:spcBef>
              <a:buFontTx/>
              <a:buBlip>
                <a:blip r:embed="rId4"/>
              </a:buBlip>
            </a:pPr>
            <a:r>
              <a:rPr lang="en-US" sz="2800" dirty="0">
                <a:solidFill>
                  <a:srgbClr val="000000"/>
                </a:solidFill>
              </a:rPr>
              <a:t>money management</a:t>
            </a:r>
          </a:p>
          <a:p>
            <a:pPr marL="460375" indent="-460375">
              <a:spcBef>
                <a:spcPct val="25000"/>
              </a:spcBef>
              <a:buFontTx/>
              <a:buBlip>
                <a:blip r:embed="rId4"/>
              </a:buBlip>
            </a:pPr>
            <a:r>
              <a:rPr lang="en-US" sz="2800" dirty="0">
                <a:solidFill>
                  <a:srgbClr val="000000"/>
                </a:solidFill>
              </a:rPr>
              <a:t>safe-deposit box</a:t>
            </a:r>
          </a:p>
          <a:p>
            <a:pPr marL="460375" indent="-460375">
              <a:spcBef>
                <a:spcPct val="25000"/>
              </a:spcBef>
              <a:buFontTx/>
              <a:buBlip>
                <a:blip r:embed="rId4"/>
              </a:buBlip>
            </a:pPr>
            <a:r>
              <a:rPr lang="en-US" sz="2800" dirty="0">
                <a:solidFill>
                  <a:srgbClr val="000000"/>
                </a:solidFill>
              </a:rPr>
              <a:t>personal financial statement</a:t>
            </a:r>
          </a:p>
          <a:p>
            <a:pPr marL="460375" indent="-460375">
              <a:spcBef>
                <a:spcPct val="25000"/>
              </a:spcBef>
              <a:buFontTx/>
              <a:buBlip>
                <a:blip r:embed="rId4"/>
              </a:buBlip>
            </a:pPr>
            <a:r>
              <a:rPr lang="en-US" sz="2800" dirty="0">
                <a:solidFill>
                  <a:srgbClr val="000000"/>
                </a:solidFill>
              </a:rPr>
              <a:t>net worth</a:t>
            </a:r>
          </a:p>
          <a:p>
            <a:pPr marL="460375" indent="-460375">
              <a:spcBef>
                <a:spcPct val="25000"/>
              </a:spcBef>
              <a:buFontTx/>
              <a:buBlip>
                <a:blip r:embed="rId4"/>
              </a:buBlip>
            </a:pPr>
            <a:r>
              <a:rPr lang="en-US" sz="2800" dirty="0">
                <a:solidFill>
                  <a:srgbClr val="000000"/>
                </a:solidFill>
              </a:rPr>
              <a:t>assets</a:t>
            </a:r>
          </a:p>
          <a:p>
            <a:pPr marL="460375" indent="-460375">
              <a:spcBef>
                <a:spcPct val="25000"/>
              </a:spcBef>
              <a:buFontTx/>
              <a:buBlip>
                <a:blip r:embed="rId4"/>
              </a:buBlip>
            </a:pPr>
            <a:r>
              <a:rPr lang="en-US" sz="2800" dirty="0">
                <a:solidFill>
                  <a:srgbClr val="000000"/>
                </a:solidFill>
              </a:rPr>
              <a:t>wealth</a:t>
            </a:r>
          </a:p>
          <a:p>
            <a:pPr marL="460375" indent="-460375">
              <a:spcBef>
                <a:spcPct val="25000"/>
              </a:spcBef>
              <a:buFontTx/>
              <a:buBlip>
                <a:blip r:embed="rId4"/>
              </a:buBlip>
            </a:pPr>
            <a:r>
              <a:rPr lang="en-US" sz="2800" dirty="0">
                <a:solidFill>
                  <a:srgbClr val="000000"/>
                </a:solidFill>
              </a:rPr>
              <a:t>liquid assets</a:t>
            </a:r>
          </a:p>
          <a:p>
            <a:pPr marL="460375" indent="-460375">
              <a:spcBef>
                <a:spcPct val="25000"/>
              </a:spcBef>
              <a:buFontTx/>
              <a:buBlip>
                <a:blip r:embed="rId4"/>
              </a:buBlip>
            </a:pPr>
            <a:r>
              <a:rPr lang="en-US" sz="2800" dirty="0">
                <a:solidFill>
                  <a:srgbClr val="000000"/>
                </a:solidFill>
              </a:rPr>
              <a:t>real estate</a:t>
            </a:r>
          </a:p>
          <a:p>
            <a:pPr marL="460375" indent="-460375">
              <a:spcBef>
                <a:spcPct val="25000"/>
              </a:spcBef>
              <a:buFontTx/>
              <a:buBlip>
                <a:blip r:embed="rId4"/>
              </a:buBlip>
            </a:pPr>
            <a:r>
              <a:rPr lang="en-US" sz="2800" dirty="0">
                <a:solidFill>
                  <a:srgbClr val="000000"/>
                </a:solidFill>
              </a:rPr>
              <a:t>market value</a:t>
            </a:r>
          </a:p>
          <a:p>
            <a:pPr marL="460375" indent="-460375">
              <a:spcBef>
                <a:spcPct val="25000"/>
              </a:spcBef>
            </a:pPr>
            <a:endParaRPr lang="en-US" sz="2800" dirty="0">
              <a:solidFill>
                <a:srgbClr val="000000"/>
              </a:solidFill>
            </a:endParaRPr>
          </a:p>
        </p:txBody>
      </p:sp>
      <p:sp>
        <p:nvSpPr>
          <p:cNvPr id="19479" name="Rectangle 23"/>
          <p:cNvSpPr>
            <a:spLocks noChangeArrowheads="1"/>
          </p:cNvSpPr>
          <p:nvPr/>
        </p:nvSpPr>
        <p:spPr bwMode="auto">
          <a:xfrm>
            <a:off x="5105400" y="1056412"/>
            <a:ext cx="3429000" cy="5801588"/>
          </a:xfrm>
          <a:prstGeom prst="rect">
            <a:avLst/>
          </a:prstGeom>
          <a:noFill/>
          <a:ln w="9525">
            <a:noFill/>
            <a:miter lim="800000"/>
            <a:headEnd/>
            <a:tailEnd/>
          </a:ln>
        </p:spPr>
        <p:txBody>
          <a:bodyPr>
            <a:spAutoFit/>
          </a:bodyPr>
          <a:lstStyle/>
          <a:p>
            <a:pPr marL="460375" indent="-460375">
              <a:spcBef>
                <a:spcPct val="25000"/>
              </a:spcBef>
              <a:buFontTx/>
              <a:buBlip>
                <a:blip r:embed="rId4"/>
              </a:buBlip>
            </a:pPr>
            <a:r>
              <a:rPr lang="en-US" sz="2800">
                <a:solidFill>
                  <a:srgbClr val="000000"/>
                </a:solidFill>
              </a:rPr>
              <a:t>liabilities</a:t>
            </a:r>
          </a:p>
          <a:p>
            <a:pPr marL="460375" indent="-460375">
              <a:spcBef>
                <a:spcPct val="25000"/>
              </a:spcBef>
              <a:buFontTx/>
              <a:buBlip>
                <a:blip r:embed="rId4"/>
              </a:buBlip>
            </a:pPr>
            <a:r>
              <a:rPr lang="en-US" sz="2800">
                <a:solidFill>
                  <a:srgbClr val="000000"/>
                </a:solidFill>
              </a:rPr>
              <a:t>insolvency</a:t>
            </a:r>
          </a:p>
          <a:p>
            <a:pPr marL="460375" indent="-460375">
              <a:spcBef>
                <a:spcPct val="25000"/>
              </a:spcBef>
              <a:buFontTx/>
              <a:buBlip>
                <a:blip r:embed="rId4"/>
              </a:buBlip>
            </a:pPr>
            <a:r>
              <a:rPr lang="en-US" sz="2800">
                <a:solidFill>
                  <a:srgbClr val="000000"/>
                </a:solidFill>
              </a:rPr>
              <a:t>cash flow</a:t>
            </a:r>
          </a:p>
          <a:p>
            <a:pPr marL="460375" indent="-460375">
              <a:spcBef>
                <a:spcPct val="25000"/>
              </a:spcBef>
              <a:buFontTx/>
              <a:buBlip>
                <a:blip r:embed="rId4"/>
              </a:buBlip>
            </a:pPr>
            <a:r>
              <a:rPr lang="en-US" sz="2800">
                <a:solidFill>
                  <a:srgbClr val="000000"/>
                </a:solidFill>
              </a:rPr>
              <a:t>income</a:t>
            </a:r>
          </a:p>
          <a:p>
            <a:pPr marL="460375" indent="-460375">
              <a:spcBef>
                <a:spcPct val="25000"/>
              </a:spcBef>
              <a:buFontTx/>
              <a:buBlip>
                <a:blip r:embed="rId4"/>
              </a:buBlip>
            </a:pPr>
            <a:r>
              <a:rPr lang="en-US" sz="2800">
                <a:solidFill>
                  <a:srgbClr val="000000"/>
                </a:solidFill>
              </a:rPr>
              <a:t>take-home pay</a:t>
            </a:r>
          </a:p>
          <a:p>
            <a:pPr marL="460375" indent="-460375">
              <a:spcBef>
                <a:spcPct val="25000"/>
              </a:spcBef>
              <a:buFontTx/>
              <a:buBlip>
                <a:blip r:embed="rId4"/>
              </a:buBlip>
            </a:pPr>
            <a:r>
              <a:rPr lang="en-US" sz="2800">
                <a:solidFill>
                  <a:srgbClr val="000000"/>
                </a:solidFill>
              </a:rPr>
              <a:t>discretionary income</a:t>
            </a:r>
          </a:p>
          <a:p>
            <a:pPr marL="460375" indent="-460375">
              <a:spcBef>
                <a:spcPct val="25000"/>
              </a:spcBef>
              <a:buFontTx/>
              <a:buBlip>
                <a:blip r:embed="rId4"/>
              </a:buBlip>
            </a:pPr>
            <a:r>
              <a:rPr lang="en-US" sz="2800">
                <a:solidFill>
                  <a:srgbClr val="000000"/>
                </a:solidFill>
              </a:rPr>
              <a:t>surplus</a:t>
            </a:r>
          </a:p>
          <a:p>
            <a:pPr marL="460375" indent="-460375">
              <a:spcBef>
                <a:spcPct val="25000"/>
              </a:spcBef>
              <a:buFontTx/>
              <a:buBlip>
                <a:blip r:embed="rId4"/>
              </a:buBlip>
            </a:pPr>
            <a:r>
              <a:rPr lang="en-US" sz="2800">
                <a:solidFill>
                  <a:srgbClr val="000000"/>
                </a:solidFill>
              </a:rPr>
              <a:t>deficit</a:t>
            </a:r>
          </a:p>
          <a:p>
            <a:pPr marL="460375" indent="-460375">
              <a:spcBef>
                <a:spcPct val="25000"/>
              </a:spcBef>
              <a:buFontTx/>
              <a:buBlip>
                <a:blip r:embed="rId4"/>
              </a:buBlip>
            </a:pPr>
            <a:r>
              <a:rPr lang="en-US" sz="2800">
                <a:solidFill>
                  <a:srgbClr val="000000"/>
                </a:solidFill>
              </a:rPr>
              <a:t>budget</a:t>
            </a:r>
          </a:p>
          <a:p>
            <a:pPr marL="460375" indent="-460375">
              <a:spcBef>
                <a:spcPct val="25000"/>
              </a:spcBef>
              <a:buFontTx/>
              <a:buBlip>
                <a:blip r:embed="rId4"/>
              </a:buBlip>
            </a:pPr>
            <a:r>
              <a:rPr lang="en-US" sz="2800">
                <a:solidFill>
                  <a:srgbClr val="000000"/>
                </a:solidFill>
              </a:rPr>
              <a:t>budget variance</a:t>
            </a:r>
          </a:p>
        </p:txBody>
      </p:sp>
      <p:sp>
        <p:nvSpPr>
          <p:cNvPr id="19482" name="Rectangle 26"/>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19483" name="Rectangle 27"/>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graphic organizer"/>
          <p:cNvPicPr>
            <a:picLocks noChangeAspect="1" noChangeArrowheads="1"/>
          </p:cNvPicPr>
          <p:nvPr/>
        </p:nvPicPr>
        <p:blipFill>
          <a:blip r:embed="rId3" cstate="print"/>
          <a:srcRect/>
          <a:stretch>
            <a:fillRect/>
          </a:stretch>
        </p:blipFill>
        <p:spPr bwMode="auto">
          <a:xfrm>
            <a:off x="1244600" y="1524000"/>
            <a:ext cx="5562600" cy="511175"/>
          </a:xfrm>
          <a:prstGeom prst="rect">
            <a:avLst/>
          </a:prstGeom>
          <a:noFill/>
        </p:spPr>
      </p:pic>
      <p:pic>
        <p:nvPicPr>
          <p:cNvPr id="21527" name="Picture 23" descr="_1"/>
          <p:cNvPicPr>
            <a:picLocks noChangeAspect="1" noChangeArrowheads="1"/>
          </p:cNvPicPr>
          <p:nvPr/>
        </p:nvPicPr>
        <p:blipFill>
          <a:blip r:embed="rId4" cstate="print"/>
          <a:srcRect/>
          <a:stretch>
            <a:fillRect/>
          </a:stretch>
        </p:blipFill>
        <p:spPr bwMode="auto">
          <a:xfrm>
            <a:off x="-48801" y="2362200"/>
            <a:ext cx="8876008" cy="3733800"/>
          </a:xfrm>
          <a:prstGeom prst="rect">
            <a:avLst/>
          </a:prstGeom>
          <a:noFill/>
        </p:spPr>
      </p:pic>
      <p:sp>
        <p:nvSpPr>
          <p:cNvPr id="21528" name="Rectangle 24"/>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21529" name="Rectangle 25"/>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r>
              <a:rPr lang="en-US"/>
              <a:t>Organization of Financial Documents</a:t>
            </a:r>
          </a:p>
        </p:txBody>
      </p:sp>
      <p:sp>
        <p:nvSpPr>
          <p:cNvPr id="193541"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193542"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pic>
        <p:nvPicPr>
          <p:cNvPr id="193550" name="Picture 14" descr="8 boxes"/>
          <p:cNvPicPr>
            <a:picLocks noChangeAspect="1" noChangeArrowheads="1"/>
          </p:cNvPicPr>
          <p:nvPr/>
        </p:nvPicPr>
        <p:blipFill>
          <a:blip r:embed="rId3" cstate="print"/>
          <a:srcRect/>
          <a:stretch>
            <a:fillRect/>
          </a:stretch>
        </p:blipFill>
        <p:spPr bwMode="auto">
          <a:xfrm>
            <a:off x="609600" y="1258087"/>
            <a:ext cx="7772400" cy="5599913"/>
          </a:xfrm>
          <a:prstGeom prst="rect">
            <a:avLst/>
          </a:prstGeom>
          <a:noFill/>
        </p:spPr>
      </p:pic>
      <p:sp>
        <p:nvSpPr>
          <p:cNvPr id="193551" name="Rectangle 15"/>
          <p:cNvSpPr>
            <a:spLocks noChangeArrowheads="1"/>
          </p:cNvSpPr>
          <p:nvPr/>
        </p:nvSpPr>
        <p:spPr bwMode="auto">
          <a:xfrm>
            <a:off x="1752600" y="1295400"/>
            <a:ext cx="5410200" cy="523220"/>
          </a:xfrm>
          <a:prstGeom prst="rect">
            <a:avLst/>
          </a:prstGeom>
          <a:noFill/>
          <a:ln w="9525">
            <a:noFill/>
            <a:miter lim="800000"/>
            <a:headEnd/>
            <a:tailEnd/>
          </a:ln>
        </p:spPr>
        <p:txBody>
          <a:bodyPr>
            <a:spAutoFit/>
          </a:bodyPr>
          <a:lstStyle/>
          <a:p>
            <a:pPr algn="ctr"/>
            <a:r>
              <a:rPr lang="en-US" sz="2800" b="1" dirty="0">
                <a:solidFill>
                  <a:srgbClr val="CD0000"/>
                </a:solidFill>
              </a:rPr>
              <a:t>Financial Documents</a:t>
            </a:r>
          </a:p>
        </p:txBody>
      </p:sp>
      <p:sp>
        <p:nvSpPr>
          <p:cNvPr id="193552" name="Rectangle 16"/>
          <p:cNvSpPr>
            <a:spLocks noChangeArrowheads="1"/>
          </p:cNvSpPr>
          <p:nvPr/>
        </p:nvSpPr>
        <p:spPr bwMode="auto">
          <a:xfrm>
            <a:off x="1371600" y="2133600"/>
            <a:ext cx="2590800" cy="523220"/>
          </a:xfrm>
          <a:prstGeom prst="rect">
            <a:avLst/>
          </a:prstGeom>
          <a:noFill/>
          <a:ln w="9525">
            <a:noFill/>
            <a:miter lim="800000"/>
            <a:headEnd/>
            <a:tailEnd/>
          </a:ln>
        </p:spPr>
        <p:txBody>
          <a:bodyPr anchor="ctr">
            <a:spAutoFit/>
          </a:bodyPr>
          <a:lstStyle/>
          <a:p>
            <a:pPr algn="ctr"/>
            <a:r>
              <a:rPr lang="en-US" sz="2800" b="1" dirty="0">
                <a:solidFill>
                  <a:srgbClr val="0072BC"/>
                </a:solidFill>
              </a:rPr>
              <a:t>Pay Stubs</a:t>
            </a:r>
          </a:p>
        </p:txBody>
      </p:sp>
      <p:sp>
        <p:nvSpPr>
          <p:cNvPr id="193553" name="Rectangle 17"/>
          <p:cNvSpPr>
            <a:spLocks noChangeArrowheads="1"/>
          </p:cNvSpPr>
          <p:nvPr/>
        </p:nvSpPr>
        <p:spPr bwMode="auto">
          <a:xfrm>
            <a:off x="5029200" y="1981200"/>
            <a:ext cx="2590800" cy="954107"/>
          </a:xfrm>
          <a:prstGeom prst="rect">
            <a:avLst/>
          </a:prstGeom>
          <a:noFill/>
          <a:ln w="9525">
            <a:noFill/>
            <a:miter lim="800000"/>
            <a:headEnd/>
            <a:tailEnd/>
          </a:ln>
        </p:spPr>
        <p:txBody>
          <a:bodyPr anchor="ctr">
            <a:spAutoFit/>
          </a:bodyPr>
          <a:lstStyle/>
          <a:p>
            <a:pPr algn="ctr"/>
            <a:r>
              <a:rPr lang="en-US" sz="2800" b="1" dirty="0">
                <a:solidFill>
                  <a:srgbClr val="0072BC"/>
                </a:solidFill>
              </a:rPr>
              <a:t>Automobile</a:t>
            </a:r>
            <a:br>
              <a:rPr lang="en-US" sz="2800" b="1" dirty="0">
                <a:solidFill>
                  <a:srgbClr val="0072BC"/>
                </a:solidFill>
              </a:rPr>
            </a:br>
            <a:r>
              <a:rPr lang="en-US" sz="2800" b="1" dirty="0">
                <a:solidFill>
                  <a:srgbClr val="0072BC"/>
                </a:solidFill>
              </a:rPr>
              <a:t>Titles</a:t>
            </a:r>
          </a:p>
        </p:txBody>
      </p:sp>
      <p:sp>
        <p:nvSpPr>
          <p:cNvPr id="193554" name="Rectangle 18"/>
          <p:cNvSpPr>
            <a:spLocks noChangeArrowheads="1"/>
          </p:cNvSpPr>
          <p:nvPr/>
        </p:nvSpPr>
        <p:spPr bwMode="auto">
          <a:xfrm>
            <a:off x="1371600" y="3124200"/>
            <a:ext cx="2590800" cy="954107"/>
          </a:xfrm>
          <a:prstGeom prst="rect">
            <a:avLst/>
          </a:prstGeom>
          <a:noFill/>
          <a:ln w="9525">
            <a:noFill/>
            <a:miter lim="800000"/>
            <a:headEnd/>
            <a:tailEnd/>
          </a:ln>
        </p:spPr>
        <p:txBody>
          <a:bodyPr anchor="ctr">
            <a:spAutoFit/>
          </a:bodyPr>
          <a:lstStyle/>
          <a:p>
            <a:pPr algn="ctr"/>
            <a:r>
              <a:rPr lang="en-US" sz="2800" b="1" dirty="0">
                <a:solidFill>
                  <a:srgbClr val="0072BC"/>
                </a:solidFill>
              </a:rPr>
              <a:t>Bank Statements</a:t>
            </a:r>
          </a:p>
        </p:txBody>
      </p:sp>
      <p:sp>
        <p:nvSpPr>
          <p:cNvPr id="193555" name="Rectangle 19"/>
          <p:cNvSpPr>
            <a:spLocks noChangeArrowheads="1"/>
          </p:cNvSpPr>
          <p:nvPr/>
        </p:nvSpPr>
        <p:spPr bwMode="auto">
          <a:xfrm>
            <a:off x="4953000" y="3124200"/>
            <a:ext cx="2590800" cy="954107"/>
          </a:xfrm>
          <a:prstGeom prst="rect">
            <a:avLst/>
          </a:prstGeom>
          <a:noFill/>
          <a:ln w="9525">
            <a:noFill/>
            <a:miter lim="800000"/>
            <a:headEnd/>
            <a:tailEnd/>
          </a:ln>
        </p:spPr>
        <p:txBody>
          <a:bodyPr anchor="ctr">
            <a:spAutoFit/>
          </a:bodyPr>
          <a:lstStyle/>
          <a:p>
            <a:pPr algn="ctr"/>
            <a:r>
              <a:rPr lang="en-US" sz="2800" b="1" dirty="0">
                <a:solidFill>
                  <a:srgbClr val="0072BC"/>
                </a:solidFill>
              </a:rPr>
              <a:t>Birth</a:t>
            </a:r>
            <a:br>
              <a:rPr lang="en-US" sz="2800" b="1" dirty="0">
                <a:solidFill>
                  <a:srgbClr val="0072BC"/>
                </a:solidFill>
              </a:rPr>
            </a:br>
            <a:r>
              <a:rPr lang="en-US" sz="2800" b="1" dirty="0">
                <a:solidFill>
                  <a:srgbClr val="0072BC"/>
                </a:solidFill>
              </a:rPr>
              <a:t>Certificates</a:t>
            </a:r>
          </a:p>
        </p:txBody>
      </p:sp>
      <p:sp>
        <p:nvSpPr>
          <p:cNvPr id="193556" name="Rectangle 20"/>
          <p:cNvSpPr>
            <a:spLocks noChangeArrowheads="1"/>
          </p:cNvSpPr>
          <p:nvPr/>
        </p:nvSpPr>
        <p:spPr bwMode="auto">
          <a:xfrm>
            <a:off x="1371600" y="4495800"/>
            <a:ext cx="2590800" cy="523220"/>
          </a:xfrm>
          <a:prstGeom prst="rect">
            <a:avLst/>
          </a:prstGeom>
          <a:noFill/>
          <a:ln w="9525">
            <a:noFill/>
            <a:miter lim="800000"/>
            <a:headEnd/>
            <a:tailEnd/>
          </a:ln>
        </p:spPr>
        <p:txBody>
          <a:bodyPr anchor="ctr">
            <a:spAutoFit/>
          </a:bodyPr>
          <a:lstStyle/>
          <a:p>
            <a:pPr algn="ctr"/>
            <a:r>
              <a:rPr lang="en-US" sz="2800" b="1" dirty="0">
                <a:solidFill>
                  <a:srgbClr val="0072BC"/>
                </a:solidFill>
              </a:rPr>
              <a:t>Broker Reports</a:t>
            </a:r>
          </a:p>
        </p:txBody>
      </p:sp>
      <p:sp>
        <p:nvSpPr>
          <p:cNvPr id="193557" name="Rectangle 21"/>
          <p:cNvSpPr>
            <a:spLocks noChangeArrowheads="1"/>
          </p:cNvSpPr>
          <p:nvPr/>
        </p:nvSpPr>
        <p:spPr bwMode="auto">
          <a:xfrm>
            <a:off x="4953000" y="4267200"/>
            <a:ext cx="2590800" cy="954107"/>
          </a:xfrm>
          <a:prstGeom prst="rect">
            <a:avLst/>
          </a:prstGeom>
          <a:noFill/>
          <a:ln w="9525">
            <a:noFill/>
            <a:miter lim="800000"/>
            <a:headEnd/>
            <a:tailEnd/>
          </a:ln>
        </p:spPr>
        <p:txBody>
          <a:bodyPr anchor="ctr">
            <a:spAutoFit/>
          </a:bodyPr>
          <a:lstStyle/>
          <a:p>
            <a:pPr algn="ctr"/>
            <a:r>
              <a:rPr lang="en-US" sz="2800" b="1" dirty="0">
                <a:solidFill>
                  <a:srgbClr val="0072BC"/>
                </a:solidFill>
              </a:rPr>
              <a:t>Marriage</a:t>
            </a:r>
            <a:br>
              <a:rPr lang="en-US" sz="2800" b="1" dirty="0">
                <a:solidFill>
                  <a:srgbClr val="0072BC"/>
                </a:solidFill>
              </a:rPr>
            </a:br>
            <a:r>
              <a:rPr lang="en-US" sz="2800" b="1" dirty="0">
                <a:solidFill>
                  <a:srgbClr val="0072BC"/>
                </a:solidFill>
              </a:rPr>
              <a:t>License</a:t>
            </a:r>
          </a:p>
        </p:txBody>
      </p:sp>
      <p:sp>
        <p:nvSpPr>
          <p:cNvPr id="193558" name="Rectangle 22"/>
          <p:cNvSpPr>
            <a:spLocks noChangeArrowheads="1"/>
          </p:cNvSpPr>
          <p:nvPr/>
        </p:nvSpPr>
        <p:spPr bwMode="auto">
          <a:xfrm>
            <a:off x="1447800" y="5486400"/>
            <a:ext cx="2590800" cy="954107"/>
          </a:xfrm>
          <a:prstGeom prst="rect">
            <a:avLst/>
          </a:prstGeom>
          <a:noFill/>
          <a:ln w="9525">
            <a:noFill/>
            <a:miter lim="800000"/>
            <a:headEnd/>
            <a:tailEnd/>
          </a:ln>
        </p:spPr>
        <p:txBody>
          <a:bodyPr anchor="ctr">
            <a:spAutoFit/>
          </a:bodyPr>
          <a:lstStyle/>
          <a:p>
            <a:pPr algn="ctr"/>
            <a:r>
              <a:rPr lang="en-US" sz="2800" b="1" dirty="0">
                <a:solidFill>
                  <a:srgbClr val="0072BC"/>
                </a:solidFill>
              </a:rPr>
              <a:t>Credit Card Statements</a:t>
            </a:r>
          </a:p>
        </p:txBody>
      </p:sp>
      <p:sp>
        <p:nvSpPr>
          <p:cNvPr id="193559" name="Rectangle 23"/>
          <p:cNvSpPr>
            <a:spLocks noChangeArrowheads="1"/>
          </p:cNvSpPr>
          <p:nvPr/>
        </p:nvSpPr>
        <p:spPr bwMode="auto">
          <a:xfrm>
            <a:off x="5029200" y="5715000"/>
            <a:ext cx="2590800" cy="523220"/>
          </a:xfrm>
          <a:prstGeom prst="rect">
            <a:avLst/>
          </a:prstGeom>
          <a:noFill/>
          <a:ln w="9525">
            <a:noFill/>
            <a:miter lim="800000"/>
            <a:headEnd/>
            <a:tailEnd/>
          </a:ln>
        </p:spPr>
        <p:txBody>
          <a:bodyPr anchor="ctr">
            <a:spAutoFit/>
          </a:bodyPr>
          <a:lstStyle/>
          <a:p>
            <a:pPr algn="ctr"/>
            <a:r>
              <a:rPr lang="en-US" sz="2800" b="1" dirty="0">
                <a:solidFill>
                  <a:srgbClr val="0072BC"/>
                </a:solidFill>
              </a:rPr>
              <a:t>Tax Forms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r>
              <a:rPr lang="en-US"/>
              <a:t>Organization of Financial Documents</a:t>
            </a:r>
          </a:p>
        </p:txBody>
      </p:sp>
      <p:sp>
        <p:nvSpPr>
          <p:cNvPr id="195589"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195590"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
        <p:nvSpPr>
          <p:cNvPr id="195601" name="AutoShape 17"/>
          <p:cNvSpPr>
            <a:spLocks noChangeArrowheads="1"/>
          </p:cNvSpPr>
          <p:nvPr/>
        </p:nvSpPr>
        <p:spPr bwMode="auto">
          <a:xfrm>
            <a:off x="1447800" y="2362200"/>
            <a:ext cx="6629400" cy="2476500"/>
          </a:xfrm>
          <a:prstGeom prst="roundRect">
            <a:avLst>
              <a:gd name="adj" fmla="val 6199"/>
            </a:avLst>
          </a:prstGeom>
          <a:solidFill>
            <a:srgbClr val="0072BC">
              <a:alpha val="30000"/>
            </a:srgbClr>
          </a:solidFill>
          <a:ln w="9525">
            <a:noFill/>
            <a:round/>
            <a:headEnd/>
            <a:tailEnd/>
          </a:ln>
        </p:spPr>
        <p:txBody>
          <a:bodyPr wrap="none" anchor="ctr"/>
          <a:lstStyle/>
          <a:p>
            <a:endParaRPr lang="en-US"/>
          </a:p>
        </p:txBody>
      </p:sp>
      <p:graphicFrame>
        <p:nvGraphicFramePr>
          <p:cNvPr id="195629" name="Group 45"/>
          <p:cNvGraphicFramePr>
            <a:graphicFrameLocks noGrp="1"/>
          </p:cNvGraphicFramePr>
          <p:nvPr/>
        </p:nvGraphicFramePr>
        <p:xfrm>
          <a:off x="685800" y="1790700"/>
          <a:ext cx="8153400" cy="4637968"/>
        </p:xfrm>
        <a:graphic>
          <a:graphicData uri="http://schemas.openxmlformats.org/drawingml/2006/table">
            <a:tbl>
              <a:tblPr/>
              <a:tblGrid>
                <a:gridCol w="8153400"/>
              </a:tblGrid>
              <a:tr h="7870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ea typeface="ＭＳ Ｐゴシック" charset="-128"/>
                        </a:rPr>
                        <a:t>What can an organized system do for you?</a:t>
                      </a:r>
                      <a:endParaRPr kumimoji="0" lang="en-US" sz="2800" b="0" i="0" u="none" strike="noStrike" cap="none" normalizeH="0" baseline="0" dirty="0" smtClean="0">
                        <a:ln>
                          <a:noFill/>
                        </a:ln>
                        <a:solidFill>
                          <a:schemeClr val="tx1"/>
                        </a:solidFill>
                        <a:effectLst/>
                        <a:latin typeface="Arial" charset="0"/>
                        <a:ea typeface="ＭＳ Ｐゴシック" charset="-128"/>
                      </a:endParaRP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2BC"/>
                    </a:solidFill>
                  </a:tcPr>
                </a:tc>
              </a:tr>
              <a:tr h="726509">
                <a:tc>
                  <a:txBody>
                    <a:bodyPr/>
                    <a:lstStyle/>
                    <a:p>
                      <a:pPr marL="230188" marR="0" lvl="0" indent="-230188" algn="l" defTabSz="914400" rtl="0" eaLnBrk="1" fontAlgn="base" latinLnBrk="0" hangingPunct="1">
                        <a:lnSpc>
                          <a:spcPct val="100000"/>
                        </a:lnSpc>
                        <a:spcBef>
                          <a:spcPct val="20000"/>
                        </a:spcBef>
                        <a:spcAft>
                          <a:spcPct val="0"/>
                        </a:spcAft>
                        <a:buClrTx/>
                        <a:buSzTx/>
                        <a:buFontTx/>
                        <a:buBlip>
                          <a:blip r:embed="rId3"/>
                        </a:buBlip>
                        <a:tabLst/>
                      </a:pPr>
                      <a:r>
                        <a:rPr kumimoji="0" lang="en-US" sz="2800" b="0" i="0" u="none" strike="noStrike" cap="none" normalizeH="0" baseline="0" dirty="0" smtClean="0">
                          <a:ln>
                            <a:noFill/>
                          </a:ln>
                          <a:solidFill>
                            <a:schemeClr val="tx1"/>
                          </a:solidFill>
                          <a:effectLst/>
                          <a:latin typeface="Arial" charset="0"/>
                          <a:ea typeface="ＭＳ Ｐゴシック" charset="-128"/>
                        </a:rPr>
                        <a:t>Determine your current financial status.</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509">
                <a:tc>
                  <a:txBody>
                    <a:bodyPr/>
                    <a:lstStyle/>
                    <a:p>
                      <a:pPr marL="230188" marR="0" lvl="0" indent="-230188" algn="l" defTabSz="914400" rtl="0" eaLnBrk="1" fontAlgn="base" latinLnBrk="0" hangingPunct="1">
                        <a:lnSpc>
                          <a:spcPct val="100000"/>
                        </a:lnSpc>
                        <a:spcBef>
                          <a:spcPct val="20000"/>
                        </a:spcBef>
                        <a:spcAft>
                          <a:spcPct val="0"/>
                        </a:spcAft>
                        <a:buClrTx/>
                        <a:buSzTx/>
                        <a:buFontTx/>
                        <a:buBlip>
                          <a:blip r:embed="rId3"/>
                        </a:buBlip>
                        <a:tabLst/>
                      </a:pPr>
                      <a:r>
                        <a:rPr kumimoji="0" lang="en-US" sz="2800" b="0" i="0" u="none" strike="noStrike" cap="none" normalizeH="0" baseline="0" dirty="0" smtClean="0">
                          <a:ln>
                            <a:noFill/>
                          </a:ln>
                          <a:solidFill>
                            <a:schemeClr val="tx1"/>
                          </a:solidFill>
                          <a:effectLst/>
                          <a:latin typeface="Arial" charset="0"/>
                          <a:ea typeface="ＭＳ Ｐゴシック" charset="-128"/>
                        </a:rPr>
                        <a:t>Pay your bills on time.</a:t>
                      </a:r>
                      <a:endParaRPr kumimoji="0" lang="en-US" sz="2800" b="0" i="0" u="sng" strike="noStrike" cap="none" normalizeH="0" baseline="0" dirty="0" smtClean="0">
                        <a:ln>
                          <a:noFill/>
                        </a:ln>
                        <a:solidFill>
                          <a:schemeClr val="tx1"/>
                        </a:solidFill>
                        <a:effectLst/>
                        <a:latin typeface="Arial" charset="0"/>
                        <a:ea typeface="ＭＳ Ｐゴシック" charset="-128"/>
                      </a:endParaRP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509">
                <a:tc>
                  <a:txBody>
                    <a:bodyPr/>
                    <a:lstStyle/>
                    <a:p>
                      <a:pPr marL="230188" marR="0" lvl="0" indent="-230188" algn="l" defTabSz="914400" rtl="0" eaLnBrk="1" fontAlgn="base" latinLnBrk="0" hangingPunct="1">
                        <a:lnSpc>
                          <a:spcPct val="100000"/>
                        </a:lnSpc>
                        <a:spcBef>
                          <a:spcPct val="20000"/>
                        </a:spcBef>
                        <a:spcAft>
                          <a:spcPct val="0"/>
                        </a:spcAft>
                        <a:buClrTx/>
                        <a:buSzTx/>
                        <a:buFontTx/>
                        <a:buBlip>
                          <a:blip r:embed="rId3"/>
                        </a:buBlip>
                        <a:tabLst/>
                      </a:pPr>
                      <a:r>
                        <a:rPr kumimoji="0" lang="en-US" sz="2800" b="0" i="0" u="none" strike="noStrike" cap="none" normalizeH="0" baseline="0" dirty="0" smtClean="0">
                          <a:ln>
                            <a:noFill/>
                          </a:ln>
                          <a:solidFill>
                            <a:schemeClr val="tx1"/>
                          </a:solidFill>
                          <a:effectLst/>
                          <a:latin typeface="Arial" charset="0"/>
                          <a:ea typeface="ＭＳ Ｐゴシック" charset="-128"/>
                        </a:rPr>
                        <a:t>Complete required tax reports.</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509">
                <a:tc>
                  <a:txBody>
                    <a:bodyPr/>
                    <a:lstStyle/>
                    <a:p>
                      <a:pPr marL="230188" marR="0" lvl="0" indent="-230188" algn="l" defTabSz="914400" rtl="0" eaLnBrk="1" fontAlgn="base" latinLnBrk="0" hangingPunct="1">
                        <a:lnSpc>
                          <a:spcPct val="100000"/>
                        </a:lnSpc>
                        <a:spcBef>
                          <a:spcPct val="20000"/>
                        </a:spcBef>
                        <a:spcAft>
                          <a:spcPct val="0"/>
                        </a:spcAft>
                        <a:buClrTx/>
                        <a:buSzTx/>
                        <a:buFontTx/>
                        <a:buBlip>
                          <a:blip r:embed="rId3"/>
                        </a:buBlip>
                        <a:tabLst/>
                      </a:pPr>
                      <a:r>
                        <a:rPr kumimoji="0" lang="en-US" sz="2800" b="0" i="0" u="none" strike="noStrike" cap="none" normalizeH="0" baseline="0" dirty="0" smtClean="0">
                          <a:ln>
                            <a:noFill/>
                          </a:ln>
                          <a:solidFill>
                            <a:schemeClr val="tx1"/>
                          </a:solidFill>
                          <a:effectLst/>
                          <a:latin typeface="Arial" charset="0"/>
                          <a:ea typeface="ＭＳ Ｐゴシック" charset="-128"/>
                        </a:rPr>
                        <a:t>Plan for the future.</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509">
                <a:tc>
                  <a:txBody>
                    <a:bodyPr/>
                    <a:lstStyle/>
                    <a:p>
                      <a:pPr marL="230188" marR="0" lvl="0" indent="-230188" algn="l" defTabSz="914400" rtl="0" eaLnBrk="1" fontAlgn="base" latinLnBrk="0" hangingPunct="1">
                        <a:lnSpc>
                          <a:spcPct val="100000"/>
                        </a:lnSpc>
                        <a:spcBef>
                          <a:spcPct val="20000"/>
                        </a:spcBef>
                        <a:spcAft>
                          <a:spcPct val="0"/>
                        </a:spcAft>
                        <a:buClrTx/>
                        <a:buSzTx/>
                        <a:buFontTx/>
                        <a:buBlip>
                          <a:blip r:embed="rId3"/>
                        </a:buBlip>
                        <a:tabLst/>
                      </a:pPr>
                      <a:r>
                        <a:rPr kumimoji="0" lang="en-US" sz="2800" b="0" i="0" u="none" strike="noStrike" cap="none" normalizeH="0" baseline="0" dirty="0" smtClean="0">
                          <a:ln>
                            <a:noFill/>
                          </a:ln>
                          <a:solidFill>
                            <a:schemeClr val="tx1"/>
                          </a:solidFill>
                          <a:effectLst/>
                          <a:latin typeface="Arial" charset="0"/>
                          <a:ea typeface="ＭＳ Ｐゴシック" charset="-128"/>
                        </a:rPr>
                        <a:t>Make sound financial decisions related to investments.</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ChangeArrowheads="1"/>
          </p:cNvSpPr>
          <p:nvPr/>
        </p:nvSpPr>
        <p:spPr bwMode="auto">
          <a:xfrm>
            <a:off x="1257300" y="2209800"/>
            <a:ext cx="7048500" cy="1200329"/>
          </a:xfrm>
          <a:prstGeom prst="rect">
            <a:avLst/>
          </a:prstGeom>
          <a:noFill/>
          <a:ln w="9525">
            <a:noFill/>
            <a:miter lim="800000"/>
            <a:headEnd/>
            <a:tailEnd/>
          </a:ln>
        </p:spPr>
        <p:txBody>
          <a:bodyPr>
            <a:spAutoFit/>
          </a:bodyPr>
          <a:lstStyle/>
          <a:p>
            <a:r>
              <a:rPr lang="en-US" sz="2400" b="1">
                <a:solidFill>
                  <a:srgbClr val="2FB644"/>
                </a:solidFill>
              </a:rPr>
              <a:t>How are the roles of maintaining financial records and managing opportunity costs in a sound financial plan similar and different?</a:t>
            </a:r>
          </a:p>
        </p:txBody>
      </p:sp>
      <p:sp>
        <p:nvSpPr>
          <p:cNvPr id="109575" name="Rectangle 7"/>
          <p:cNvSpPr>
            <a:spLocks noChangeArrowheads="1"/>
          </p:cNvSpPr>
          <p:nvPr/>
        </p:nvSpPr>
        <p:spPr bwMode="auto">
          <a:xfrm>
            <a:off x="1143000" y="3505200"/>
            <a:ext cx="6972300" cy="2677656"/>
          </a:xfrm>
          <a:prstGeom prst="rect">
            <a:avLst/>
          </a:prstGeom>
          <a:noFill/>
          <a:ln w="9525">
            <a:noFill/>
            <a:miter lim="800000"/>
            <a:headEnd/>
            <a:tailEnd/>
          </a:ln>
        </p:spPr>
        <p:txBody>
          <a:bodyPr>
            <a:spAutoFit/>
          </a:bodyPr>
          <a:lstStyle/>
          <a:p>
            <a:pPr>
              <a:spcAft>
                <a:spcPts val="900"/>
              </a:spcAft>
            </a:pPr>
            <a:r>
              <a:rPr lang="en-US" sz="2400" b="1" dirty="0">
                <a:solidFill>
                  <a:srgbClr val="CD0000"/>
                </a:solidFill>
              </a:rPr>
              <a:t>Managing opportunity costs and maintaining financial records are both critical to a sound financial plan. Making sound financial decisions to get the most out of your money is an important step. In order to make and track these decisions you need to maintain financial records to keep track of your money and determine your financial position.</a:t>
            </a:r>
          </a:p>
        </p:txBody>
      </p:sp>
      <p:pic>
        <p:nvPicPr>
          <p:cNvPr id="109576" name="Picture 8" descr="HOT"/>
          <p:cNvPicPr>
            <a:picLocks noChangeAspect="1" noChangeArrowheads="1"/>
          </p:cNvPicPr>
          <p:nvPr/>
        </p:nvPicPr>
        <p:blipFill>
          <a:blip r:embed="rId3" cstate="print"/>
          <a:srcRect/>
          <a:stretch>
            <a:fillRect/>
          </a:stretch>
        </p:blipFill>
        <p:spPr bwMode="auto">
          <a:xfrm>
            <a:off x="1268413" y="1524000"/>
            <a:ext cx="5538787" cy="508000"/>
          </a:xfrm>
          <a:prstGeom prst="rect">
            <a:avLst/>
          </a:prstGeom>
          <a:noFill/>
        </p:spPr>
      </p:pic>
      <p:sp>
        <p:nvSpPr>
          <p:cNvPr id="109581" name="Rectangle 13"/>
          <p:cNvSpPr>
            <a:spLocks noChangeArrowheads="1"/>
          </p:cNvSpPr>
          <p:nvPr/>
        </p:nvSpPr>
        <p:spPr bwMode="auto">
          <a:xfrm>
            <a:off x="1295400" y="685800"/>
            <a:ext cx="1371600" cy="366713"/>
          </a:xfrm>
          <a:prstGeom prst="rect">
            <a:avLst/>
          </a:prstGeom>
          <a:noFill/>
          <a:ln w="9525">
            <a:noFill/>
            <a:miter lim="800000"/>
            <a:headEnd/>
            <a:tailEnd/>
          </a:ln>
        </p:spPr>
        <p:txBody>
          <a:bodyPr>
            <a:spAutoFit/>
          </a:bodyPr>
          <a:lstStyle/>
          <a:p>
            <a:r>
              <a:rPr lang="en-US" sz="1800" b="1">
                <a:solidFill>
                  <a:schemeClr val="bg1"/>
                </a:solidFill>
              </a:rPr>
              <a:t>Section 1</a:t>
            </a:r>
          </a:p>
        </p:txBody>
      </p:sp>
      <p:sp>
        <p:nvSpPr>
          <p:cNvPr id="109582" name="Rectangle 14"/>
          <p:cNvSpPr>
            <a:spLocks noChangeArrowheads="1"/>
          </p:cNvSpPr>
          <p:nvPr/>
        </p:nvSpPr>
        <p:spPr bwMode="auto">
          <a:xfrm>
            <a:off x="2438400" y="685800"/>
            <a:ext cx="6324600" cy="366713"/>
          </a:xfrm>
          <a:prstGeom prst="rect">
            <a:avLst/>
          </a:prstGeom>
          <a:noFill/>
          <a:ln w="9525">
            <a:noFill/>
            <a:miter lim="800000"/>
            <a:headEnd/>
            <a:tailEnd/>
          </a:ln>
        </p:spPr>
        <p:txBody>
          <a:bodyPr>
            <a:spAutoFit/>
          </a:bodyPr>
          <a:lstStyle/>
          <a:p>
            <a:r>
              <a:rPr lang="en-US" sz="1800" b="1">
                <a:solidFill>
                  <a:schemeClr val="bg1"/>
                </a:solidFill>
              </a:rPr>
              <a:t>Organizing Financial Records</a:t>
            </a:r>
          </a:p>
        </p:txBody>
      </p:sp>
      <p:sp>
        <p:nvSpPr>
          <p:cNvPr id="109583" name="Rectangle 1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109584" name="Rectangle 1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fade">
                                      <p:cBhvr>
                                        <p:cTn id="7" dur="1000"/>
                                        <p:tgtEl>
                                          <p:spTgt spid="109575"/>
                                        </p:tgtEl>
                                      </p:cBhvr>
                                    </p:animEffect>
                                    <p:anim calcmode="lin" valueType="num">
                                      <p:cBhvr>
                                        <p:cTn id="8" dur="1000" fill="hold"/>
                                        <p:tgtEl>
                                          <p:spTgt spid="109575"/>
                                        </p:tgtEl>
                                        <p:attrNameLst>
                                          <p:attrName>ppt_x</p:attrName>
                                        </p:attrNameLst>
                                      </p:cBhvr>
                                      <p:tavLst>
                                        <p:tav tm="0">
                                          <p:val>
                                            <p:strVal val="#ppt_x"/>
                                          </p:val>
                                        </p:tav>
                                        <p:tav tm="100000">
                                          <p:val>
                                            <p:strVal val="#ppt_x"/>
                                          </p:val>
                                        </p:tav>
                                      </p:tavLst>
                                    </p:anim>
                                    <p:anim calcmode="lin" valueType="num">
                                      <p:cBhvr>
                                        <p:cTn id="9" dur="1000" fill="hold"/>
                                        <p:tgtEl>
                                          <p:spTgt spid="1095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Personal Balance Sheet</a:t>
            </a:r>
          </a:p>
        </p:txBody>
      </p:sp>
      <p:sp>
        <p:nvSpPr>
          <p:cNvPr id="211973"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211974"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pic>
        <p:nvPicPr>
          <p:cNvPr id="211979" name="Picture 11" descr="4 boxes from 1"/>
          <p:cNvPicPr>
            <a:picLocks noChangeAspect="1" noChangeArrowheads="1"/>
          </p:cNvPicPr>
          <p:nvPr/>
        </p:nvPicPr>
        <p:blipFill>
          <a:blip r:embed="rId3" cstate="print"/>
          <a:srcRect/>
          <a:stretch>
            <a:fillRect/>
          </a:stretch>
        </p:blipFill>
        <p:spPr bwMode="auto">
          <a:xfrm>
            <a:off x="-5331" y="2038350"/>
            <a:ext cx="9140243" cy="3981450"/>
          </a:xfrm>
          <a:prstGeom prst="rect">
            <a:avLst/>
          </a:prstGeom>
          <a:noFill/>
        </p:spPr>
      </p:pic>
      <p:sp>
        <p:nvSpPr>
          <p:cNvPr id="211980" name="Rectangle 12"/>
          <p:cNvSpPr>
            <a:spLocks noChangeArrowheads="1"/>
          </p:cNvSpPr>
          <p:nvPr/>
        </p:nvSpPr>
        <p:spPr bwMode="auto">
          <a:xfrm>
            <a:off x="304800" y="3048000"/>
            <a:ext cx="1981200" cy="1815882"/>
          </a:xfrm>
          <a:prstGeom prst="rect">
            <a:avLst/>
          </a:prstGeom>
          <a:noFill/>
          <a:ln w="9525">
            <a:noFill/>
            <a:miter lim="800000"/>
            <a:headEnd/>
            <a:tailEnd/>
          </a:ln>
        </p:spPr>
        <p:txBody>
          <a:bodyPr>
            <a:spAutoFit/>
          </a:bodyPr>
          <a:lstStyle/>
          <a:p>
            <a:pPr algn="ctr"/>
            <a:r>
              <a:rPr lang="en-US" sz="2800" b="1" dirty="0">
                <a:solidFill>
                  <a:srgbClr val="CD0000"/>
                </a:solidFill>
              </a:rPr>
              <a:t>How to Increase Your Net Worth</a:t>
            </a:r>
          </a:p>
        </p:txBody>
      </p:sp>
      <p:sp>
        <p:nvSpPr>
          <p:cNvPr id="211981" name="Rectangle 13"/>
          <p:cNvSpPr>
            <a:spLocks noChangeArrowheads="1"/>
          </p:cNvSpPr>
          <p:nvPr/>
        </p:nvSpPr>
        <p:spPr bwMode="auto">
          <a:xfrm>
            <a:off x="3810000" y="2286000"/>
            <a:ext cx="4038600" cy="523220"/>
          </a:xfrm>
          <a:prstGeom prst="rect">
            <a:avLst/>
          </a:prstGeom>
          <a:noFill/>
          <a:ln w="9525">
            <a:noFill/>
            <a:miter lim="800000"/>
            <a:headEnd/>
            <a:tailEnd/>
          </a:ln>
        </p:spPr>
        <p:txBody>
          <a:bodyPr>
            <a:spAutoFit/>
          </a:bodyPr>
          <a:lstStyle/>
          <a:p>
            <a:pPr algn="ctr"/>
            <a:r>
              <a:rPr lang="en-US" sz="2800" b="1" dirty="0">
                <a:solidFill>
                  <a:srgbClr val="393939"/>
                </a:solidFill>
              </a:rPr>
              <a:t>Reduce Expenses</a:t>
            </a:r>
          </a:p>
        </p:txBody>
      </p:sp>
      <p:sp>
        <p:nvSpPr>
          <p:cNvPr id="211982" name="Rectangle 14"/>
          <p:cNvSpPr>
            <a:spLocks noChangeArrowheads="1"/>
          </p:cNvSpPr>
          <p:nvPr/>
        </p:nvSpPr>
        <p:spPr bwMode="auto">
          <a:xfrm>
            <a:off x="3505200" y="3276600"/>
            <a:ext cx="5334000" cy="523220"/>
          </a:xfrm>
          <a:prstGeom prst="rect">
            <a:avLst/>
          </a:prstGeom>
          <a:noFill/>
          <a:ln w="9525">
            <a:noFill/>
            <a:miter lim="800000"/>
            <a:headEnd/>
            <a:tailEnd/>
          </a:ln>
        </p:spPr>
        <p:txBody>
          <a:bodyPr wrap="square">
            <a:spAutoFit/>
          </a:bodyPr>
          <a:lstStyle/>
          <a:p>
            <a:pPr algn="ctr"/>
            <a:r>
              <a:rPr lang="en-US" sz="2800" b="1" dirty="0">
                <a:solidFill>
                  <a:srgbClr val="393939"/>
                </a:solidFill>
              </a:rPr>
              <a:t>Reduce Spending and Debts</a:t>
            </a:r>
          </a:p>
        </p:txBody>
      </p:sp>
      <p:sp>
        <p:nvSpPr>
          <p:cNvPr id="211983" name="Rectangle 15"/>
          <p:cNvSpPr>
            <a:spLocks noChangeArrowheads="1"/>
          </p:cNvSpPr>
          <p:nvPr/>
        </p:nvSpPr>
        <p:spPr bwMode="auto">
          <a:xfrm>
            <a:off x="3810000" y="4191000"/>
            <a:ext cx="4038600" cy="523220"/>
          </a:xfrm>
          <a:prstGeom prst="rect">
            <a:avLst/>
          </a:prstGeom>
          <a:noFill/>
          <a:ln w="9525">
            <a:noFill/>
            <a:miter lim="800000"/>
            <a:headEnd/>
            <a:tailEnd/>
          </a:ln>
        </p:spPr>
        <p:txBody>
          <a:bodyPr>
            <a:spAutoFit/>
          </a:bodyPr>
          <a:lstStyle/>
          <a:p>
            <a:pPr algn="ctr"/>
            <a:r>
              <a:rPr lang="en-US" sz="2800" b="1" dirty="0">
                <a:solidFill>
                  <a:srgbClr val="393939"/>
                </a:solidFill>
              </a:rPr>
              <a:t>Increase Your Savings</a:t>
            </a:r>
          </a:p>
        </p:txBody>
      </p:sp>
      <p:sp>
        <p:nvSpPr>
          <p:cNvPr id="211984" name="Rectangle 16"/>
          <p:cNvSpPr>
            <a:spLocks noChangeArrowheads="1"/>
          </p:cNvSpPr>
          <p:nvPr/>
        </p:nvSpPr>
        <p:spPr bwMode="auto">
          <a:xfrm>
            <a:off x="3733800" y="5181600"/>
            <a:ext cx="4953000" cy="523220"/>
          </a:xfrm>
          <a:prstGeom prst="rect">
            <a:avLst/>
          </a:prstGeom>
          <a:noFill/>
          <a:ln w="9525">
            <a:noFill/>
            <a:miter lim="800000"/>
            <a:headEnd/>
            <a:tailEnd/>
          </a:ln>
        </p:spPr>
        <p:txBody>
          <a:bodyPr wrap="square">
            <a:spAutoFit/>
          </a:bodyPr>
          <a:lstStyle/>
          <a:p>
            <a:pPr algn="ctr"/>
            <a:r>
              <a:rPr lang="en-US" sz="2800" b="1" dirty="0">
                <a:solidFill>
                  <a:srgbClr val="393939"/>
                </a:solidFill>
              </a:rPr>
              <a:t>Increase Your Investments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ChangeArrowheads="1"/>
          </p:cNvSpPr>
          <p:nvPr/>
        </p:nvSpPr>
        <p:spPr bwMode="auto">
          <a:xfrm>
            <a:off x="1295400" y="1371600"/>
            <a:ext cx="7200900" cy="1815882"/>
          </a:xfrm>
          <a:prstGeom prst="rect">
            <a:avLst/>
          </a:prstGeom>
          <a:noFill/>
          <a:ln w="9525">
            <a:noFill/>
            <a:miter lim="800000"/>
            <a:headEnd/>
            <a:tailEnd/>
          </a:ln>
        </p:spPr>
        <p:txBody>
          <a:bodyPr>
            <a:spAutoFit/>
          </a:bodyPr>
          <a:lstStyle/>
          <a:p>
            <a:r>
              <a:rPr lang="en-US" sz="2800" b="1" dirty="0">
                <a:solidFill>
                  <a:srgbClr val="2FB644"/>
                </a:solidFill>
              </a:rPr>
              <a:t>How are a personal balance sheet and cash flow statement similar? How are they different? What role does each play in the development of a personal financial plan?</a:t>
            </a:r>
          </a:p>
        </p:txBody>
      </p:sp>
      <p:pic>
        <p:nvPicPr>
          <p:cNvPr id="68622" name="Picture 14" descr="HOT"/>
          <p:cNvPicPr>
            <a:picLocks noChangeAspect="1" noChangeArrowheads="1"/>
          </p:cNvPicPr>
          <p:nvPr/>
        </p:nvPicPr>
        <p:blipFill>
          <a:blip r:embed="rId3" cstate="print"/>
          <a:srcRect/>
          <a:stretch>
            <a:fillRect/>
          </a:stretch>
        </p:blipFill>
        <p:spPr bwMode="auto">
          <a:xfrm>
            <a:off x="1752600" y="685800"/>
            <a:ext cx="5538787" cy="508000"/>
          </a:xfrm>
          <a:prstGeom prst="rect">
            <a:avLst/>
          </a:prstGeom>
          <a:noFill/>
        </p:spPr>
      </p:pic>
      <p:sp>
        <p:nvSpPr>
          <p:cNvPr id="68632" name="Rectangle 24"/>
          <p:cNvSpPr>
            <a:spLocks noChangeArrowheads="1"/>
          </p:cNvSpPr>
          <p:nvPr/>
        </p:nvSpPr>
        <p:spPr bwMode="auto">
          <a:xfrm>
            <a:off x="1295400" y="685800"/>
            <a:ext cx="1371600" cy="366713"/>
          </a:xfrm>
          <a:prstGeom prst="rect">
            <a:avLst/>
          </a:prstGeom>
          <a:noFill/>
          <a:ln w="9525">
            <a:noFill/>
            <a:miter lim="800000"/>
            <a:headEnd/>
            <a:tailEnd/>
          </a:ln>
        </p:spPr>
        <p:txBody>
          <a:bodyPr>
            <a:spAutoFit/>
          </a:bodyPr>
          <a:lstStyle/>
          <a:p>
            <a:r>
              <a:rPr lang="en-US" sz="1800" b="1">
                <a:solidFill>
                  <a:schemeClr val="bg1"/>
                </a:solidFill>
              </a:rPr>
              <a:t>Section 2</a:t>
            </a:r>
          </a:p>
        </p:txBody>
      </p:sp>
      <p:sp>
        <p:nvSpPr>
          <p:cNvPr id="68633" name="Rectangle 25"/>
          <p:cNvSpPr>
            <a:spLocks noChangeArrowheads="1"/>
          </p:cNvSpPr>
          <p:nvPr/>
        </p:nvSpPr>
        <p:spPr bwMode="auto">
          <a:xfrm>
            <a:off x="2438400" y="685800"/>
            <a:ext cx="6324600" cy="366713"/>
          </a:xfrm>
          <a:prstGeom prst="rect">
            <a:avLst/>
          </a:prstGeom>
          <a:noFill/>
          <a:ln w="9525">
            <a:noFill/>
            <a:miter lim="800000"/>
            <a:headEnd/>
            <a:tailEnd/>
          </a:ln>
        </p:spPr>
        <p:txBody>
          <a:bodyPr>
            <a:spAutoFit/>
          </a:bodyPr>
          <a:lstStyle/>
          <a:p>
            <a:r>
              <a:rPr lang="en-US" sz="1800" b="1">
                <a:solidFill>
                  <a:schemeClr val="bg1"/>
                </a:solidFill>
              </a:rPr>
              <a:t>Personal Financial Statements</a:t>
            </a:r>
          </a:p>
        </p:txBody>
      </p:sp>
      <p:sp>
        <p:nvSpPr>
          <p:cNvPr id="68634" name="Rectangle 26"/>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68635" name="Rectangle 27"/>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sp>
        <p:nvSpPr>
          <p:cNvPr id="68636" name="Rectangle 28"/>
          <p:cNvSpPr>
            <a:spLocks noChangeArrowheads="1"/>
          </p:cNvSpPr>
          <p:nvPr/>
        </p:nvSpPr>
        <p:spPr bwMode="auto">
          <a:xfrm>
            <a:off x="381000" y="3276600"/>
            <a:ext cx="8382000" cy="3108543"/>
          </a:xfrm>
          <a:prstGeom prst="rect">
            <a:avLst/>
          </a:prstGeom>
          <a:noFill/>
          <a:ln w="9525">
            <a:noFill/>
            <a:miter lim="800000"/>
            <a:headEnd/>
            <a:tailEnd/>
          </a:ln>
        </p:spPr>
        <p:txBody>
          <a:bodyPr wrap="square">
            <a:spAutoFit/>
          </a:bodyPr>
          <a:lstStyle/>
          <a:p>
            <a:r>
              <a:rPr lang="en-US" sz="2800" b="1" dirty="0">
                <a:solidFill>
                  <a:srgbClr val="CD0000"/>
                </a:solidFill>
              </a:rPr>
              <a:t>A cash flow statement and a personal balance sheet both list expenses/liabilities and provide a snapshot of your financial situation. However, a cash flow statement does not break down all of your liabilities. It focuses on your monthly payments. A personal balance sheet does not show your income only the balance in your accounts.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36"/>
                                        </p:tgtEl>
                                        <p:attrNameLst>
                                          <p:attrName>style.visibility</p:attrName>
                                        </p:attrNameLst>
                                      </p:cBhvr>
                                      <p:to>
                                        <p:strVal val="visible"/>
                                      </p:to>
                                    </p:set>
                                    <p:animEffect transition="in" filter="fade">
                                      <p:cBhvr>
                                        <p:cTn id="7" dur="1000"/>
                                        <p:tgtEl>
                                          <p:spTgt spid="68636"/>
                                        </p:tgtEl>
                                      </p:cBhvr>
                                    </p:animEffect>
                                    <p:anim calcmode="lin" valueType="num">
                                      <p:cBhvr>
                                        <p:cTn id="8" dur="1000" fill="hold"/>
                                        <p:tgtEl>
                                          <p:spTgt spid="68636"/>
                                        </p:tgtEl>
                                        <p:attrNameLst>
                                          <p:attrName>ppt_x</p:attrName>
                                        </p:attrNameLst>
                                      </p:cBhvr>
                                      <p:tavLst>
                                        <p:tav tm="0">
                                          <p:val>
                                            <p:strVal val="#ppt_x"/>
                                          </p:val>
                                        </p:tav>
                                        <p:tav tm="100000">
                                          <p:val>
                                            <p:strVal val="#ppt_x"/>
                                          </p:val>
                                        </p:tav>
                                      </p:tavLst>
                                    </p:anim>
                                    <p:anim calcmode="lin" valueType="num">
                                      <p:cBhvr>
                                        <p:cTn id="9" dur="1000" fill="hold"/>
                                        <p:tgtEl>
                                          <p:spTgt spid="68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Preparing a Budget</a:t>
            </a:r>
          </a:p>
        </p:txBody>
      </p:sp>
      <p:sp>
        <p:nvSpPr>
          <p:cNvPr id="228355" name="Rectangle 3"/>
          <p:cNvSpPr>
            <a:spLocks noChangeArrowheads="1"/>
          </p:cNvSpPr>
          <p:nvPr/>
        </p:nvSpPr>
        <p:spPr bwMode="auto">
          <a:xfrm>
            <a:off x="1295400" y="685800"/>
            <a:ext cx="1371600" cy="366713"/>
          </a:xfrm>
          <a:prstGeom prst="rect">
            <a:avLst/>
          </a:prstGeom>
          <a:noFill/>
          <a:ln w="9525">
            <a:noFill/>
            <a:miter lim="800000"/>
            <a:headEnd/>
            <a:tailEnd/>
          </a:ln>
        </p:spPr>
        <p:txBody>
          <a:bodyPr>
            <a:spAutoFit/>
          </a:bodyPr>
          <a:lstStyle/>
          <a:p>
            <a:r>
              <a:rPr lang="en-US" sz="1800" b="1">
                <a:solidFill>
                  <a:schemeClr val="bg1"/>
                </a:solidFill>
              </a:rPr>
              <a:t>Section 3</a:t>
            </a:r>
          </a:p>
        </p:txBody>
      </p:sp>
      <p:sp>
        <p:nvSpPr>
          <p:cNvPr id="228357" name="Rectangle 5"/>
          <p:cNvSpPr>
            <a:spLocks noChangeArrowheads="1"/>
          </p:cNvSpPr>
          <p:nvPr/>
        </p:nvSpPr>
        <p:spPr bwMode="auto">
          <a:xfrm>
            <a:off x="31750" y="330200"/>
            <a:ext cx="1295400" cy="733425"/>
          </a:xfrm>
          <a:prstGeom prst="rect">
            <a:avLst/>
          </a:prstGeom>
          <a:noFill/>
          <a:ln w="9525">
            <a:noFill/>
            <a:miter lim="800000"/>
            <a:headEnd/>
            <a:tailEnd/>
          </a:ln>
        </p:spPr>
        <p:txBody>
          <a:bodyPr>
            <a:spAutoFit/>
          </a:bodyPr>
          <a:lstStyle/>
          <a:p>
            <a:pPr algn="ctr">
              <a:spcBef>
                <a:spcPct val="30000"/>
              </a:spcBef>
            </a:pPr>
            <a:r>
              <a:rPr lang="en-US" sz="1600" b="1">
                <a:solidFill>
                  <a:schemeClr val="tx2"/>
                </a:solidFill>
                <a:latin typeface="Arial Black" charset="0"/>
              </a:rPr>
              <a:t>Chapter</a:t>
            </a:r>
          </a:p>
          <a:p>
            <a:pPr algn="ctr">
              <a:spcBef>
                <a:spcPct val="30000"/>
              </a:spcBef>
            </a:pPr>
            <a:r>
              <a:rPr lang="en-US" sz="2000" b="1">
                <a:solidFill>
                  <a:schemeClr val="tx2"/>
                </a:solidFill>
                <a:latin typeface="Arial Black" charset="0"/>
              </a:rPr>
              <a:t>12</a:t>
            </a:r>
            <a:endParaRPr lang="en-US" sz="1600" b="1">
              <a:solidFill>
                <a:schemeClr val="tx2"/>
              </a:solidFill>
              <a:latin typeface="Arial Black" charset="0"/>
            </a:endParaRPr>
          </a:p>
        </p:txBody>
      </p:sp>
      <p:sp>
        <p:nvSpPr>
          <p:cNvPr id="228358" name="Rectangle 6"/>
          <p:cNvSpPr>
            <a:spLocks noChangeArrowheads="1"/>
          </p:cNvSpPr>
          <p:nvPr/>
        </p:nvSpPr>
        <p:spPr bwMode="auto">
          <a:xfrm>
            <a:off x="1295400" y="127000"/>
            <a:ext cx="7620000" cy="366713"/>
          </a:xfrm>
          <a:prstGeom prst="rect">
            <a:avLst/>
          </a:prstGeom>
          <a:noFill/>
          <a:ln w="9525">
            <a:noFill/>
            <a:miter lim="800000"/>
            <a:headEnd/>
            <a:tailEnd/>
          </a:ln>
        </p:spPr>
        <p:txBody>
          <a:bodyPr>
            <a:spAutoFit/>
          </a:bodyPr>
          <a:lstStyle/>
          <a:p>
            <a:r>
              <a:rPr lang="en-US" sz="1800" b="1">
                <a:solidFill>
                  <a:srgbClr val="393939"/>
                </a:solidFill>
              </a:rPr>
              <a:t>Money Management Strategy</a:t>
            </a:r>
          </a:p>
        </p:txBody>
      </p:sp>
      <p:pic>
        <p:nvPicPr>
          <p:cNvPr id="228359" name="Picture 7" descr="7 steps"/>
          <p:cNvPicPr>
            <a:picLocks noChangeAspect="1" noChangeArrowheads="1"/>
          </p:cNvPicPr>
          <p:nvPr/>
        </p:nvPicPr>
        <p:blipFill>
          <a:blip r:embed="rId3" cstate="print"/>
          <a:srcRect l="2773"/>
          <a:stretch>
            <a:fillRect/>
          </a:stretch>
        </p:blipFill>
        <p:spPr bwMode="auto">
          <a:xfrm>
            <a:off x="184398" y="2133600"/>
            <a:ext cx="8823077" cy="4343400"/>
          </a:xfrm>
          <a:prstGeom prst="rect">
            <a:avLst/>
          </a:prstGeom>
          <a:noFill/>
        </p:spPr>
      </p:pic>
      <p:sp>
        <p:nvSpPr>
          <p:cNvPr id="228360" name="Rectangle 8"/>
          <p:cNvSpPr>
            <a:spLocks noChangeArrowheads="1"/>
          </p:cNvSpPr>
          <p:nvPr/>
        </p:nvSpPr>
        <p:spPr bwMode="auto">
          <a:xfrm>
            <a:off x="457200" y="2362200"/>
            <a:ext cx="2590800" cy="1200329"/>
          </a:xfrm>
          <a:prstGeom prst="rect">
            <a:avLst/>
          </a:prstGeom>
          <a:noFill/>
          <a:ln w="9525">
            <a:noFill/>
            <a:miter lim="800000"/>
            <a:headEnd/>
            <a:tailEnd/>
          </a:ln>
        </p:spPr>
        <p:txBody>
          <a:bodyPr>
            <a:spAutoFit/>
          </a:bodyPr>
          <a:lstStyle/>
          <a:p>
            <a:pPr algn="ctr"/>
            <a:r>
              <a:rPr lang="en-US" sz="2400" b="1">
                <a:solidFill>
                  <a:srgbClr val="CD0000"/>
                </a:solidFill>
              </a:rPr>
              <a:t>Steps to Developing a Budget</a:t>
            </a:r>
          </a:p>
        </p:txBody>
      </p:sp>
      <p:sp>
        <p:nvSpPr>
          <p:cNvPr id="228361" name="Rectangle 9"/>
          <p:cNvSpPr>
            <a:spLocks noChangeArrowheads="1"/>
          </p:cNvSpPr>
          <p:nvPr/>
        </p:nvSpPr>
        <p:spPr bwMode="auto">
          <a:xfrm>
            <a:off x="533400" y="5715000"/>
            <a:ext cx="7772400" cy="461665"/>
          </a:xfrm>
          <a:prstGeom prst="rect">
            <a:avLst/>
          </a:prstGeom>
          <a:noFill/>
          <a:ln w="9525">
            <a:noFill/>
            <a:miter lim="800000"/>
            <a:headEnd/>
            <a:tailEnd/>
          </a:ln>
        </p:spPr>
        <p:txBody>
          <a:bodyPr>
            <a:spAutoFit/>
          </a:bodyPr>
          <a:lstStyle/>
          <a:p>
            <a:r>
              <a:rPr lang="en-US" sz="2400" b="1" dirty="0">
                <a:solidFill>
                  <a:srgbClr val="393939"/>
                </a:solidFill>
              </a:rPr>
              <a:t>1. Set Your Financial Goals</a:t>
            </a:r>
          </a:p>
        </p:txBody>
      </p:sp>
      <p:sp>
        <p:nvSpPr>
          <p:cNvPr id="228362" name="Rectangle 10"/>
          <p:cNvSpPr>
            <a:spLocks noChangeArrowheads="1"/>
          </p:cNvSpPr>
          <p:nvPr/>
        </p:nvSpPr>
        <p:spPr bwMode="auto">
          <a:xfrm>
            <a:off x="1295400" y="5181600"/>
            <a:ext cx="7150100" cy="461665"/>
          </a:xfrm>
          <a:prstGeom prst="rect">
            <a:avLst/>
          </a:prstGeom>
          <a:noFill/>
          <a:ln w="9525">
            <a:noFill/>
            <a:miter lim="800000"/>
            <a:headEnd/>
            <a:tailEnd/>
          </a:ln>
        </p:spPr>
        <p:txBody>
          <a:bodyPr>
            <a:spAutoFit/>
          </a:bodyPr>
          <a:lstStyle/>
          <a:p>
            <a:r>
              <a:rPr lang="en-US" sz="2400" b="1" dirty="0">
                <a:solidFill>
                  <a:srgbClr val="393939"/>
                </a:solidFill>
              </a:rPr>
              <a:t>2. Estimate Your Income</a:t>
            </a:r>
          </a:p>
        </p:txBody>
      </p:sp>
      <p:sp>
        <p:nvSpPr>
          <p:cNvPr id="228363" name="Rectangle 11"/>
          <p:cNvSpPr>
            <a:spLocks noChangeArrowheads="1"/>
          </p:cNvSpPr>
          <p:nvPr/>
        </p:nvSpPr>
        <p:spPr bwMode="auto">
          <a:xfrm>
            <a:off x="1600200" y="4572000"/>
            <a:ext cx="6381750" cy="461665"/>
          </a:xfrm>
          <a:prstGeom prst="rect">
            <a:avLst/>
          </a:prstGeom>
          <a:noFill/>
          <a:ln w="9525">
            <a:noFill/>
            <a:miter lim="800000"/>
            <a:headEnd/>
            <a:tailEnd/>
          </a:ln>
        </p:spPr>
        <p:txBody>
          <a:bodyPr>
            <a:spAutoFit/>
          </a:bodyPr>
          <a:lstStyle/>
          <a:p>
            <a:r>
              <a:rPr lang="en-US" sz="2400" b="1" dirty="0">
                <a:solidFill>
                  <a:srgbClr val="393939"/>
                </a:solidFill>
              </a:rPr>
              <a:t>3. Budget for Unexpected Expenses</a:t>
            </a:r>
          </a:p>
        </p:txBody>
      </p:sp>
      <p:sp>
        <p:nvSpPr>
          <p:cNvPr id="228364" name="Rectangle 12"/>
          <p:cNvSpPr>
            <a:spLocks noChangeArrowheads="1"/>
          </p:cNvSpPr>
          <p:nvPr/>
        </p:nvSpPr>
        <p:spPr bwMode="auto">
          <a:xfrm>
            <a:off x="2286000" y="4038600"/>
            <a:ext cx="5740400" cy="461665"/>
          </a:xfrm>
          <a:prstGeom prst="rect">
            <a:avLst/>
          </a:prstGeom>
          <a:noFill/>
          <a:ln w="9525">
            <a:noFill/>
            <a:miter lim="800000"/>
            <a:headEnd/>
            <a:tailEnd/>
          </a:ln>
        </p:spPr>
        <p:txBody>
          <a:bodyPr>
            <a:spAutoFit/>
          </a:bodyPr>
          <a:lstStyle/>
          <a:p>
            <a:r>
              <a:rPr lang="en-US" sz="2400" b="1" dirty="0">
                <a:solidFill>
                  <a:srgbClr val="393939"/>
                </a:solidFill>
              </a:rPr>
              <a:t>4. Budget for Fixed Expenses</a:t>
            </a:r>
          </a:p>
        </p:txBody>
      </p:sp>
      <p:sp>
        <p:nvSpPr>
          <p:cNvPr id="228365" name="Rectangle 13"/>
          <p:cNvSpPr>
            <a:spLocks noChangeArrowheads="1"/>
          </p:cNvSpPr>
          <p:nvPr/>
        </p:nvSpPr>
        <p:spPr bwMode="auto">
          <a:xfrm>
            <a:off x="2895600" y="3429000"/>
            <a:ext cx="5397500" cy="461665"/>
          </a:xfrm>
          <a:prstGeom prst="rect">
            <a:avLst/>
          </a:prstGeom>
          <a:noFill/>
          <a:ln w="9525">
            <a:noFill/>
            <a:miter lim="800000"/>
            <a:headEnd/>
            <a:tailEnd/>
          </a:ln>
        </p:spPr>
        <p:txBody>
          <a:bodyPr>
            <a:spAutoFit/>
          </a:bodyPr>
          <a:lstStyle/>
          <a:p>
            <a:r>
              <a:rPr lang="en-US" sz="2400" b="1" dirty="0">
                <a:solidFill>
                  <a:srgbClr val="393939"/>
                </a:solidFill>
              </a:rPr>
              <a:t>5. Budget for Variable Expenses</a:t>
            </a:r>
          </a:p>
        </p:txBody>
      </p:sp>
      <p:sp>
        <p:nvSpPr>
          <p:cNvPr id="228366" name="Rectangle 14"/>
          <p:cNvSpPr>
            <a:spLocks noChangeArrowheads="1"/>
          </p:cNvSpPr>
          <p:nvPr/>
        </p:nvSpPr>
        <p:spPr bwMode="auto">
          <a:xfrm>
            <a:off x="3581400" y="2819400"/>
            <a:ext cx="4724400" cy="461665"/>
          </a:xfrm>
          <a:prstGeom prst="rect">
            <a:avLst/>
          </a:prstGeom>
          <a:noFill/>
          <a:ln w="9525">
            <a:noFill/>
            <a:miter lim="800000"/>
            <a:headEnd/>
            <a:tailEnd/>
          </a:ln>
        </p:spPr>
        <p:txBody>
          <a:bodyPr>
            <a:spAutoFit/>
          </a:bodyPr>
          <a:lstStyle/>
          <a:p>
            <a:r>
              <a:rPr lang="en-US" sz="2400" b="1" dirty="0">
                <a:solidFill>
                  <a:srgbClr val="393939"/>
                </a:solidFill>
              </a:rPr>
              <a:t>6. Record What You Spend</a:t>
            </a:r>
          </a:p>
        </p:txBody>
      </p:sp>
      <p:sp>
        <p:nvSpPr>
          <p:cNvPr id="228367" name="Rectangle 15"/>
          <p:cNvSpPr>
            <a:spLocks noChangeArrowheads="1"/>
          </p:cNvSpPr>
          <p:nvPr/>
        </p:nvSpPr>
        <p:spPr bwMode="auto">
          <a:xfrm>
            <a:off x="3581400" y="2286000"/>
            <a:ext cx="5270500" cy="461665"/>
          </a:xfrm>
          <a:prstGeom prst="rect">
            <a:avLst/>
          </a:prstGeom>
          <a:noFill/>
          <a:ln w="9525">
            <a:noFill/>
            <a:miter lim="800000"/>
            <a:headEnd/>
            <a:tailEnd/>
          </a:ln>
        </p:spPr>
        <p:txBody>
          <a:bodyPr wrap="square">
            <a:spAutoFit/>
          </a:bodyPr>
          <a:lstStyle/>
          <a:p>
            <a:r>
              <a:rPr lang="en-US" sz="2400" b="1" dirty="0">
                <a:solidFill>
                  <a:srgbClr val="393939"/>
                </a:solidFill>
              </a:rPr>
              <a:t>7. Review Spending and Saving Patterns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437</Words>
  <Application>Microsoft Office PowerPoint</Application>
  <PresentationFormat>On-screen Show (4:3)</PresentationFormat>
  <Paragraphs>117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12</vt:lpstr>
      <vt:lpstr>Slide 2</vt:lpstr>
      <vt:lpstr>Slide 3</vt:lpstr>
      <vt:lpstr>Organization of Financial Documents</vt:lpstr>
      <vt:lpstr>Organization of Financial Documents</vt:lpstr>
      <vt:lpstr>Slide 6</vt:lpstr>
      <vt:lpstr>Personal Balance Sheet</vt:lpstr>
      <vt:lpstr>Slide 8</vt:lpstr>
      <vt:lpstr>Preparing a Budget</vt:lpstr>
      <vt:lpstr>A Successful Budget</vt:lpstr>
      <vt:lpstr>Increasing Your Savings</vt:lpstr>
      <vt:lpstr>Slide 12</vt:lpstr>
    </vt:vector>
  </TitlesOfParts>
  <Company>JCISD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Windows User</dc:creator>
  <cp:lastModifiedBy>Windows User</cp:lastModifiedBy>
  <cp:revision>2</cp:revision>
  <dcterms:created xsi:type="dcterms:W3CDTF">2015-01-28T13:24:24Z</dcterms:created>
  <dcterms:modified xsi:type="dcterms:W3CDTF">2015-01-28T15:37:56Z</dcterms:modified>
</cp:coreProperties>
</file>