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handoutMasterIdLst>
    <p:handoutMasterId r:id="rId15"/>
  </p:handoutMasterIdLst>
  <p:sldIdLst>
    <p:sldId id="256" r:id="rId2"/>
    <p:sldId id="257" r:id="rId3"/>
    <p:sldId id="261" r:id="rId4"/>
    <p:sldId id="262" r:id="rId5"/>
    <p:sldId id="263" r:id="rId6"/>
    <p:sldId id="264" r:id="rId7"/>
    <p:sldId id="267" r:id="rId8"/>
    <p:sldId id="258" r:id="rId9"/>
    <p:sldId id="269" r:id="rId10"/>
    <p:sldId id="286" r:id="rId11"/>
    <p:sldId id="270" r:id="rId12"/>
    <p:sldId id="282" r:id="rId13"/>
    <p:sldId id="283" r:id="rId14"/>
  </p:sldIdLst>
  <p:sldSz cx="9144000" cy="6858000" type="screen4x3"/>
  <p:notesSz cx="9296400" cy="6858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4" autoAdjust="0"/>
    <p:restoredTop sz="98739" autoAdjust="0"/>
  </p:normalViewPr>
  <p:slideViewPr>
    <p:cSldViewPr>
      <p:cViewPr>
        <p:scale>
          <a:sx n="55" d="100"/>
          <a:sy n="55" d="100"/>
        </p:scale>
        <p:origin x="-636"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402907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38243" name="Rectangle 3"/>
          <p:cNvSpPr>
            <a:spLocks noGrp="1" noChangeArrowheads="1"/>
          </p:cNvSpPr>
          <p:nvPr>
            <p:ph type="dt" sz="quarter" idx="1"/>
          </p:nvPr>
        </p:nvSpPr>
        <p:spPr bwMode="auto">
          <a:xfrm>
            <a:off x="5265738" y="0"/>
            <a:ext cx="402907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38244" name="Rectangle 4"/>
          <p:cNvSpPr>
            <a:spLocks noGrp="1" noChangeArrowheads="1"/>
          </p:cNvSpPr>
          <p:nvPr>
            <p:ph type="ftr" sz="quarter" idx="2"/>
          </p:nvPr>
        </p:nvSpPr>
        <p:spPr bwMode="auto">
          <a:xfrm>
            <a:off x="0" y="6513513"/>
            <a:ext cx="402907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38245" name="Rectangle 5"/>
          <p:cNvSpPr>
            <a:spLocks noGrp="1" noChangeArrowheads="1"/>
          </p:cNvSpPr>
          <p:nvPr>
            <p:ph type="sldNum" sz="quarter" idx="3"/>
          </p:nvPr>
        </p:nvSpPr>
        <p:spPr bwMode="auto">
          <a:xfrm>
            <a:off x="5265738" y="6513513"/>
            <a:ext cx="402907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BDDB458-4415-4826-AD70-C5C30CF8700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n-US"/>
              </a:p>
            </p:txBody>
          </p:sp>
        </p:grpSp>
      </p:grpSp>
      <p:sp>
        <p:nvSpPr>
          <p:cNvPr id="133131"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13313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smtClean="0"/>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smtClean="0"/>
            </a:lvl1pPr>
          </a:lstStyle>
          <a:p>
            <a:pPr>
              <a:defRPr/>
            </a:pPr>
            <a:endParaRPr lang="en-US"/>
          </a:p>
        </p:txBody>
      </p:sp>
      <p:sp>
        <p:nvSpPr>
          <p:cNvPr id="15" name="Rectangle 15"/>
          <p:cNvSpPr>
            <a:spLocks noGrp="1" noChangeArrowheads="1"/>
          </p:cNvSpPr>
          <p:nvPr>
            <p:ph type="sldNum" sz="quarter" idx="12"/>
          </p:nvPr>
        </p:nvSpPr>
        <p:spPr/>
        <p:txBody>
          <a:bodyPr/>
          <a:lstStyle>
            <a:lvl1pPr>
              <a:defRPr smtClean="0"/>
            </a:lvl1pPr>
          </a:lstStyle>
          <a:p>
            <a:pPr>
              <a:defRPr/>
            </a:pPr>
            <a:fld id="{FEAACD91-14B6-4122-9D3D-DCAED61855D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EDE19830-74D6-427D-A6FF-3052B554913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E887FFA6-B326-4BD4-BCBB-FC5BD6F63ED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B6FE74AA-9A1A-4960-A6AB-F8E9338A185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58C07E7F-3CD8-4A48-9F5D-FC445B41E1F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162CA5EB-9134-4FE0-BB79-68CCA98006D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C62B9A11-5F0B-406C-A043-A9B14A53E68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48647B74-20E3-4AB9-BAA1-9945587F8DF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DF803ECD-E501-4114-9F97-E6A2B81D799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66647C52-6662-4F2A-94FC-2464E99FE25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A513BC77-2DF4-477C-8236-3E7E171C1F5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A7B51B02-55E5-4F92-ADB5-F40C875B35E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32099"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32101"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32102"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210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en-US"/>
          </a:p>
        </p:txBody>
      </p:sp>
      <p:sp>
        <p:nvSpPr>
          <p:cNvPr id="13210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en-US"/>
          </a:p>
        </p:txBody>
      </p:sp>
      <p:sp>
        <p:nvSpPr>
          <p:cNvPr id="13210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vl1pPr>
          </a:lstStyle>
          <a:p>
            <a:pPr>
              <a:defRPr/>
            </a:pPr>
            <a:fld id="{3EEB248A-2AE4-4BE9-8363-BBBBE9391350}" type="slidenum">
              <a:rPr lang="en-US"/>
              <a:pPr>
                <a:defRPr/>
              </a:pPr>
              <a:t>‹#›</a:t>
            </a:fld>
            <a:endParaRPr lang="en-US"/>
          </a:p>
        </p:txBody>
      </p:sp>
      <p:sp>
        <p:nvSpPr>
          <p:cNvPr id="132108"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83"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Tax Unit:  Module 7</a:t>
            </a:r>
          </a:p>
        </p:txBody>
      </p:sp>
      <p:sp>
        <p:nvSpPr>
          <p:cNvPr id="3075" name="Rectangle 3"/>
          <p:cNvSpPr>
            <a:spLocks noGrp="1" noChangeArrowheads="1"/>
          </p:cNvSpPr>
          <p:nvPr>
            <p:ph type="subTitle" idx="1"/>
          </p:nvPr>
        </p:nvSpPr>
        <p:spPr/>
        <p:txBody>
          <a:bodyPr/>
          <a:lstStyle/>
          <a:p>
            <a:pPr eaLnBrk="1" hangingPunct="1"/>
            <a:r>
              <a:rPr lang="en-US" smtClean="0"/>
              <a:t>East Jackson High School</a:t>
            </a:r>
          </a:p>
          <a:p>
            <a:pPr eaLnBrk="1" hangingPunct="1"/>
            <a:r>
              <a:rPr lang="en-US" smtClean="0"/>
              <a:t>Consumer Math Class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800" dirty="0" smtClean="0"/>
              <a:t>Simulation A for Module 7:</a:t>
            </a:r>
            <a:br>
              <a:rPr lang="en-US" sz="3800" dirty="0" smtClean="0"/>
            </a:br>
            <a:r>
              <a:rPr lang="en-US" sz="3800" dirty="0" smtClean="0"/>
              <a:t>Filing 1040 EZ for Monica</a:t>
            </a:r>
          </a:p>
        </p:txBody>
      </p:sp>
      <p:sp>
        <p:nvSpPr>
          <p:cNvPr id="14339" name="Rectangle 3"/>
          <p:cNvSpPr>
            <a:spLocks noGrp="1" noChangeArrowheads="1"/>
          </p:cNvSpPr>
          <p:nvPr>
            <p:ph type="body" idx="1"/>
          </p:nvPr>
        </p:nvSpPr>
        <p:spPr/>
        <p:txBody>
          <a:bodyPr/>
          <a:lstStyle/>
          <a:p>
            <a:pPr eaLnBrk="1" hangingPunct="1"/>
            <a:r>
              <a:rPr lang="en-US" dirty="0" smtClean="0"/>
              <a:t>If you receive a refund, you will want it to be directly deposited to your checking account.</a:t>
            </a:r>
          </a:p>
          <a:p>
            <a:pPr lvl="1" eaLnBrk="1" hangingPunct="1"/>
            <a:r>
              <a:rPr lang="en-US" sz="2800" dirty="0" smtClean="0"/>
              <a:t>Routing #:  242222111</a:t>
            </a:r>
          </a:p>
          <a:p>
            <a:pPr lvl="1" eaLnBrk="1" hangingPunct="1"/>
            <a:r>
              <a:rPr lang="en-US" sz="2800" dirty="0" smtClean="0"/>
              <a:t>Account #:  10230222332</a:t>
            </a:r>
          </a:p>
          <a:p>
            <a:pPr lvl="1" eaLnBrk="1" hangingPunct="1">
              <a:buFont typeface="Wingdings" pitchFamily="2" charset="2"/>
              <a:buNone/>
            </a:pPr>
            <a:endParaRPr lang="en-US" sz="2800" dirty="0" smtClean="0"/>
          </a:p>
          <a:p>
            <a:pPr eaLnBrk="1" hangingPunct="1"/>
            <a:r>
              <a:rPr lang="en-US" dirty="0" smtClean="0"/>
              <a:t>On line 10, </a:t>
            </a:r>
            <a:r>
              <a:rPr lang="en-US" dirty="0" smtClean="0"/>
              <a:t>use the tax tables on the IRS web site</a:t>
            </a:r>
          </a:p>
          <a:p>
            <a:pPr eaLnBrk="1" hangingPunct="1"/>
            <a:r>
              <a:rPr lang="en-US" dirty="0" smtClean="0"/>
              <a:t>Link</a:t>
            </a:r>
            <a:r>
              <a:rPr lang="en-US" dirty="0" smtClean="0"/>
              <a:t>:  http://www.irs.gov/pub/irs-pdf/i1040tt.pdf</a:t>
            </a:r>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Monica’s W-2</a:t>
            </a:r>
          </a:p>
        </p:txBody>
      </p:sp>
      <p:pic>
        <p:nvPicPr>
          <p:cNvPr id="2050" name="Picture 2"/>
          <p:cNvPicPr>
            <a:picLocks noChangeAspect="1" noChangeArrowheads="1"/>
          </p:cNvPicPr>
          <p:nvPr/>
        </p:nvPicPr>
        <p:blipFill>
          <a:blip r:embed="rId2" cstate="print"/>
          <a:srcRect/>
          <a:stretch>
            <a:fillRect/>
          </a:stretch>
        </p:blipFill>
        <p:spPr bwMode="auto">
          <a:xfrm>
            <a:off x="457200" y="1676400"/>
            <a:ext cx="7515225" cy="4905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Congratulations!</a:t>
            </a:r>
          </a:p>
        </p:txBody>
      </p:sp>
      <p:sp>
        <p:nvSpPr>
          <p:cNvPr id="21507" name="Rectangle 3"/>
          <p:cNvSpPr>
            <a:spLocks noGrp="1" noChangeArrowheads="1"/>
          </p:cNvSpPr>
          <p:nvPr>
            <p:ph type="body" idx="1"/>
          </p:nvPr>
        </p:nvSpPr>
        <p:spPr/>
        <p:txBody>
          <a:bodyPr/>
          <a:lstStyle/>
          <a:p>
            <a:pPr eaLnBrk="1" hangingPunct="1">
              <a:buFont typeface="Wingdings" pitchFamily="2" charset="2"/>
              <a:buNone/>
            </a:pPr>
            <a:r>
              <a:rPr lang="en-US" smtClean="0"/>
              <a:t>You have just successfully completed Module 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457200" y="609600"/>
            <a:ext cx="8229600" cy="5521325"/>
          </a:xfrm>
        </p:spPr>
        <p:txBody>
          <a:bodyPr/>
          <a:lstStyle/>
          <a:p>
            <a:pPr algn="ctr" eaLnBrk="1" hangingPunct="1">
              <a:buFont typeface="Wingdings" pitchFamily="2" charset="2"/>
              <a:buNone/>
            </a:pPr>
            <a:r>
              <a:rPr lang="en-US" smtClean="0"/>
              <a:t>All information came from the Internal Revenue Service Understanding Taxes Program</a:t>
            </a:r>
          </a:p>
          <a:p>
            <a:pPr algn="ctr" eaLnBrk="1" hangingPunct="1">
              <a:buFont typeface="Wingdings" pitchFamily="2" charset="2"/>
              <a:buNone/>
            </a:pPr>
            <a:endParaRPr lang="en-US" smtClean="0"/>
          </a:p>
          <a:p>
            <a:pPr algn="ctr" eaLnBrk="1" hangingPunct="1">
              <a:buFont typeface="Wingdings" pitchFamily="2" charset="2"/>
              <a:buNone/>
            </a:pPr>
            <a:r>
              <a:rPr lang="en-US" sz="1400" smtClean="0"/>
              <a:t>www.irs.gov/app/understandingTaxes/jsp/S_student_lessons.jsp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with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anim calcmode="lin" valueType="num">
                                      <p:cBhvr>
                                        <p:cTn id="7" dur="15000" fill="hold"/>
                                        <p:tgtEl>
                                          <p:spTgt spid="46082">
                                            <p:txEl>
                                              <p:pRg st="0" end="0"/>
                                            </p:txEl>
                                          </p:spTgt>
                                        </p:tgtEl>
                                        <p:attrNameLst>
                                          <p:attrName>ppt_x</p:attrName>
                                        </p:attrNameLst>
                                      </p:cBhvr>
                                      <p:tavLst>
                                        <p:tav tm="0">
                                          <p:val>
                                            <p:strVal val="#ppt_x"/>
                                          </p:val>
                                        </p:tav>
                                        <p:tav tm="100000">
                                          <p:val>
                                            <p:strVal val="#ppt_x"/>
                                          </p:val>
                                        </p:tav>
                                      </p:tavLst>
                                    </p:anim>
                                    <p:anim calcmode="lin" valueType="num">
                                      <p:cBhvr>
                                        <p:cTn id="8" dur="15000" fill="hold"/>
                                        <p:tgtEl>
                                          <p:spTgt spid="46082">
                                            <p:txEl>
                                              <p:pRg st="0" end="0"/>
                                            </p:txEl>
                                          </p:spTgt>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46082">
                                            <p:txEl>
                                              <p:pRg st="2" end="2"/>
                                            </p:txEl>
                                          </p:spTgt>
                                        </p:tgtEl>
                                        <p:attrNameLst>
                                          <p:attrName>style.visibility</p:attrName>
                                        </p:attrNameLst>
                                      </p:cBhvr>
                                      <p:to>
                                        <p:strVal val="visible"/>
                                      </p:to>
                                    </p:set>
                                    <p:anim calcmode="lin" valueType="num">
                                      <p:cBhvr>
                                        <p:cTn id="11" dur="15000" fill="hold"/>
                                        <p:tgtEl>
                                          <p:spTgt spid="46082">
                                            <p:txEl>
                                              <p:pRg st="2" end="2"/>
                                            </p:txEl>
                                          </p:spTgt>
                                        </p:tgtEl>
                                        <p:attrNameLst>
                                          <p:attrName>ppt_x</p:attrName>
                                        </p:attrNameLst>
                                      </p:cBhvr>
                                      <p:tavLst>
                                        <p:tav tm="0">
                                          <p:val>
                                            <p:strVal val="#ppt_x"/>
                                          </p:val>
                                        </p:tav>
                                        <p:tav tm="100000">
                                          <p:val>
                                            <p:strVal val="#ppt_x"/>
                                          </p:val>
                                        </p:tav>
                                      </p:tavLst>
                                    </p:anim>
                                    <p:anim calcmode="lin" valueType="num">
                                      <p:cBhvr>
                                        <p:cTn id="12" dur="15000" fill="hold"/>
                                        <p:tgtEl>
                                          <p:spTgt spid="46082">
                                            <p:txEl>
                                              <p:pRg st="2" end="2"/>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Module 7:  Standard Deduction</a:t>
            </a:r>
          </a:p>
        </p:txBody>
      </p:sp>
      <p:sp>
        <p:nvSpPr>
          <p:cNvPr id="7171" name="Rectangle 3"/>
          <p:cNvSpPr>
            <a:spLocks noGrp="1" noChangeArrowheads="1"/>
          </p:cNvSpPr>
          <p:nvPr>
            <p:ph type="body" sz="half" idx="1"/>
          </p:nvPr>
        </p:nvSpPr>
        <p:spPr>
          <a:xfrm>
            <a:off x="762000" y="1676400"/>
            <a:ext cx="4724400" cy="4572000"/>
          </a:xfrm>
        </p:spPr>
        <p:txBody>
          <a:bodyPr/>
          <a:lstStyle/>
          <a:p>
            <a:pPr marL="0" indent="0" algn="ctr" eaLnBrk="1" hangingPunct="1">
              <a:buFont typeface="Wingdings" pitchFamily="2" charset="2"/>
              <a:buNone/>
            </a:pPr>
            <a:r>
              <a:rPr lang="en-US" sz="2000" b="1" smtClean="0"/>
              <a:t>Introduction</a:t>
            </a:r>
          </a:p>
          <a:p>
            <a:pPr marL="0" indent="0" eaLnBrk="1" hangingPunct="1"/>
            <a:r>
              <a:rPr lang="en-US" sz="2000" smtClean="0"/>
              <a:t>The </a:t>
            </a:r>
            <a:r>
              <a:rPr lang="en-US" sz="2000" b="1" u="sng" smtClean="0"/>
              <a:t>standard deduction</a:t>
            </a:r>
            <a:r>
              <a:rPr lang="en-US" sz="2000" smtClean="0"/>
              <a:t> reduces the income subject to tax.  </a:t>
            </a:r>
          </a:p>
          <a:p>
            <a:pPr marL="0" indent="0" eaLnBrk="1" hangingPunct="1"/>
            <a:r>
              <a:rPr lang="en-US" sz="2000" smtClean="0"/>
              <a:t>The amount of the standard deduction depends on these factors:</a:t>
            </a:r>
          </a:p>
          <a:p>
            <a:pPr lvl="1" eaLnBrk="1" hangingPunct="1"/>
            <a:r>
              <a:rPr lang="en-US" sz="2000" smtClean="0"/>
              <a:t>filing status</a:t>
            </a:r>
          </a:p>
          <a:p>
            <a:pPr lvl="1" eaLnBrk="1" hangingPunct="1"/>
            <a:r>
              <a:rPr lang="en-US" sz="2000" smtClean="0"/>
              <a:t>the age of the taxpayer and spouse</a:t>
            </a:r>
          </a:p>
          <a:p>
            <a:pPr lvl="1" eaLnBrk="1" hangingPunct="1"/>
            <a:r>
              <a:rPr lang="en-US" sz="2000" smtClean="0"/>
              <a:t>whether the taxpayer or spouse is blind</a:t>
            </a:r>
          </a:p>
          <a:p>
            <a:pPr lvl="1" eaLnBrk="1" hangingPunct="1"/>
            <a:r>
              <a:rPr lang="en-US" sz="2000" smtClean="0"/>
              <a:t>whether the taxpayer can be claimed as a dependent on another taxpayer’s return</a:t>
            </a:r>
          </a:p>
        </p:txBody>
      </p:sp>
      <p:pic>
        <p:nvPicPr>
          <p:cNvPr id="4100" name="Picture 4" descr="intro"/>
          <p:cNvPicPr>
            <a:picLocks noGrp="1" noChangeAspect="1" noChangeArrowheads="1"/>
          </p:cNvPicPr>
          <p:nvPr>
            <p:ph sz="half" idx="2"/>
          </p:nvPr>
        </p:nvPicPr>
        <p:blipFill>
          <a:blip r:embed="rId2" cstate="print"/>
          <a:srcRect/>
          <a:stretch>
            <a:fillRect/>
          </a:stretch>
        </p:blipFill>
        <p:spPr>
          <a:xfrm>
            <a:off x="6096000" y="2455863"/>
            <a:ext cx="2351088" cy="181292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slide(fromBottom)">
                                      <p:cBhvr>
                                        <p:cTn id="7" dur="500"/>
                                        <p:tgtEl>
                                          <p:spTgt spid="71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slide(fromBottom)">
                                      <p:cBhvr>
                                        <p:cTn id="12" dur="5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slide(fromBottom)">
                                      <p:cBhvr>
                                        <p:cTn id="17" dur="500"/>
                                        <p:tgtEl>
                                          <p:spTgt spid="717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7171">
                                            <p:txEl>
                                              <p:pRg st="4" end="4"/>
                                            </p:txEl>
                                          </p:spTgt>
                                        </p:tgtEl>
                                        <p:attrNameLst>
                                          <p:attrName>style.visibility</p:attrName>
                                        </p:attrNameLst>
                                      </p:cBhvr>
                                      <p:to>
                                        <p:strVal val="visible"/>
                                      </p:to>
                                    </p:set>
                                    <p:animEffect transition="in" filter="slide(fromBottom)">
                                      <p:cBhvr>
                                        <p:cTn id="22" dur="500"/>
                                        <p:tgtEl>
                                          <p:spTgt spid="717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animEffect transition="in" filter="slide(fromBottom)">
                                      <p:cBhvr>
                                        <p:cTn id="27" dur="500"/>
                                        <p:tgtEl>
                                          <p:spTgt spid="717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7171">
                                            <p:txEl>
                                              <p:pRg st="6" end="6"/>
                                            </p:txEl>
                                          </p:spTgt>
                                        </p:tgtEl>
                                        <p:attrNameLst>
                                          <p:attrName>style.visibility</p:attrName>
                                        </p:attrNameLst>
                                      </p:cBhvr>
                                      <p:to>
                                        <p:strVal val="visible"/>
                                      </p:to>
                                    </p:set>
                                    <p:animEffect transition="in" filter="slide(fromBottom)">
                                      <p:cBhvr>
                                        <p:cTn id="32" dur="5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t>Standard Deductions for </a:t>
            </a:r>
            <a:r>
              <a:rPr lang="en-US" dirty="0" smtClean="0"/>
              <a:t>2015</a:t>
            </a:r>
            <a:endParaRPr lang="en-US" dirty="0" smtClean="0"/>
          </a:p>
        </p:txBody>
      </p:sp>
      <p:sp>
        <p:nvSpPr>
          <p:cNvPr id="17411" name="Rectangle 3"/>
          <p:cNvSpPr>
            <a:spLocks noGrp="1" noChangeArrowheads="1"/>
          </p:cNvSpPr>
          <p:nvPr>
            <p:ph type="body" idx="1"/>
          </p:nvPr>
        </p:nvSpPr>
        <p:spPr>
          <a:xfrm>
            <a:off x="762000" y="1905000"/>
            <a:ext cx="8001000" cy="4343400"/>
          </a:xfrm>
        </p:spPr>
        <p:txBody>
          <a:bodyPr/>
          <a:lstStyle/>
          <a:p>
            <a:r>
              <a:rPr lang="en-US" sz="2200" dirty="0" smtClean="0"/>
              <a:t>Single						     $</a:t>
            </a:r>
            <a:r>
              <a:rPr lang="en-US" sz="2200" dirty="0" smtClean="0">
                <a:solidFill>
                  <a:schemeClr val="tx1"/>
                </a:solidFill>
                <a:latin typeface="+mn-lt"/>
                <a:ea typeface="+mn-ea"/>
                <a:cs typeface="+mn-cs"/>
              </a:rPr>
              <a:t>6,300</a:t>
            </a:r>
            <a:r>
              <a:rPr lang="en-US" sz="2400" dirty="0" smtClean="0">
                <a:solidFill>
                  <a:schemeClr val="tx1"/>
                </a:solidFill>
                <a:latin typeface="+mn-lt"/>
                <a:ea typeface="+mn-ea"/>
                <a:cs typeface="+mn-cs"/>
              </a:rPr>
              <a:t> </a:t>
            </a:r>
            <a:r>
              <a:rPr lang="en-US" sz="2200" dirty="0" smtClean="0"/>
              <a:t> </a:t>
            </a:r>
            <a:endParaRPr lang="en-US" sz="2200" dirty="0" smtClean="0"/>
          </a:p>
          <a:p>
            <a:pPr eaLnBrk="1" hangingPunct="1"/>
            <a:r>
              <a:rPr lang="en-US" sz="2200" dirty="0" smtClean="0"/>
              <a:t>Head of household				      	     $</a:t>
            </a:r>
            <a:r>
              <a:rPr lang="en-US" sz="2200" dirty="0" smtClean="0">
                <a:solidFill>
                  <a:srgbClr val="000000"/>
                </a:solidFill>
              </a:rPr>
              <a:t>9,250</a:t>
            </a:r>
            <a:endParaRPr lang="en-US" sz="2200" dirty="0" smtClean="0"/>
          </a:p>
          <a:p>
            <a:r>
              <a:rPr lang="en-US" sz="2200" dirty="0" smtClean="0"/>
              <a:t>Married filing a joint return	     	    	    	    $</a:t>
            </a:r>
            <a:r>
              <a:rPr lang="en-US" sz="2200" dirty="0" smtClean="0">
                <a:solidFill>
                  <a:schemeClr val="tx1"/>
                </a:solidFill>
                <a:latin typeface="+mn-lt"/>
                <a:ea typeface="+mn-ea"/>
                <a:cs typeface="+mn-cs"/>
              </a:rPr>
              <a:t>12,600 </a:t>
            </a:r>
            <a:r>
              <a:rPr lang="en-US" sz="2200" dirty="0" smtClean="0"/>
              <a:t> </a:t>
            </a:r>
            <a:endParaRPr lang="en-US" sz="2200" dirty="0" smtClean="0"/>
          </a:p>
          <a:p>
            <a:r>
              <a:rPr lang="en-US" sz="2200" dirty="0" smtClean="0"/>
              <a:t>Qualifying widow(</a:t>
            </a:r>
            <a:r>
              <a:rPr lang="en-US" sz="2200" dirty="0" err="1" smtClean="0"/>
              <a:t>er</a:t>
            </a:r>
            <a:r>
              <a:rPr lang="en-US" sz="2200" dirty="0" smtClean="0"/>
              <a:t>) with dependent child	    $</a:t>
            </a:r>
            <a:r>
              <a:rPr lang="en-US" sz="2200" dirty="0" smtClean="0">
                <a:solidFill>
                  <a:schemeClr val="tx1"/>
                </a:solidFill>
                <a:latin typeface="+mn-lt"/>
                <a:ea typeface="+mn-ea"/>
                <a:cs typeface="+mn-cs"/>
              </a:rPr>
              <a:t>12,600</a:t>
            </a:r>
            <a:r>
              <a:rPr lang="en-US" sz="2400" dirty="0" smtClean="0">
                <a:solidFill>
                  <a:schemeClr val="tx1"/>
                </a:solidFill>
                <a:latin typeface="+mn-lt"/>
                <a:ea typeface="+mn-ea"/>
                <a:cs typeface="+mn-cs"/>
              </a:rPr>
              <a:t> </a:t>
            </a:r>
            <a:r>
              <a:rPr lang="en-US" sz="2200" dirty="0" smtClean="0"/>
              <a:t> </a:t>
            </a:r>
            <a:endParaRPr lang="en-US" sz="1800" dirty="0" smtClean="0"/>
          </a:p>
          <a:p>
            <a:r>
              <a:rPr lang="en-US" sz="2200" dirty="0" smtClean="0"/>
              <a:t>Married filing a separate return 	     	                 $</a:t>
            </a:r>
            <a:r>
              <a:rPr lang="en-US" sz="2200" dirty="0" smtClean="0">
                <a:solidFill>
                  <a:schemeClr val="tx1"/>
                </a:solidFill>
                <a:latin typeface="+mn-lt"/>
                <a:ea typeface="+mn-ea"/>
                <a:cs typeface="+mn-cs"/>
              </a:rPr>
              <a:t>6,300</a:t>
            </a:r>
            <a:r>
              <a:rPr lang="en-US" sz="2400" dirty="0" smtClean="0">
                <a:solidFill>
                  <a:schemeClr val="tx1"/>
                </a:solidFill>
                <a:latin typeface="+mn-lt"/>
                <a:ea typeface="+mn-ea"/>
                <a:cs typeface="+mn-cs"/>
              </a:rPr>
              <a:t> </a:t>
            </a:r>
            <a:r>
              <a:rPr lang="en-US" sz="2200" dirty="0" smtClean="0"/>
              <a:t> </a:t>
            </a:r>
            <a:endParaRPr lang="en-US" sz="2200" dirty="0" smtClean="0"/>
          </a:p>
          <a:p>
            <a:pPr eaLnBrk="1" hangingPunct="1">
              <a:buFont typeface="Wingdings" pitchFamily="2" charset="2"/>
              <a:buNone/>
            </a:pPr>
            <a:endParaRPr lang="en-US" sz="2200" dirty="0" smtClean="0"/>
          </a:p>
          <a:p>
            <a:pPr eaLnBrk="1" hangingPunct="1">
              <a:buFont typeface="Wingdings" pitchFamily="2" charset="2"/>
              <a:buNone/>
            </a:pPr>
            <a:r>
              <a:rPr lang="en-US" sz="2000" i="1" dirty="0" smtClean="0"/>
              <a:t>Tax Tip:  Some taxpayers will itemize deductions.  When their itemized deductions are greater than the standard deduction, they use the itemized deductions instead of the standard deduction.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1000" fill="hold"/>
                                        <p:tgtEl>
                                          <p:spTgt spid="17410"/>
                                        </p:tgtEl>
                                        <p:attrNameLst>
                                          <p:attrName>ppt_x</p:attrName>
                                        </p:attrNameLst>
                                      </p:cBhvr>
                                      <p:tavLst>
                                        <p:tav tm="0">
                                          <p:val>
                                            <p:strVal val="#ppt_x-.2"/>
                                          </p:val>
                                        </p:tav>
                                        <p:tav tm="100000">
                                          <p:val>
                                            <p:strVal val="#ppt_x"/>
                                          </p:val>
                                        </p:tav>
                                      </p:tavLst>
                                    </p:anim>
                                    <p:anim calcmode="lin" valueType="num">
                                      <p:cBhvr>
                                        <p:cTn id="8" dur="1000" fill="hold"/>
                                        <p:tgtEl>
                                          <p:spTgt spid="174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41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7411">
                                            <p:txEl>
                                              <p:pRg st="0" end="0"/>
                                            </p:txEl>
                                          </p:spTgt>
                                        </p:tgtEl>
                                        <p:attrNameLst>
                                          <p:attrName>style.visibility</p:attrName>
                                        </p:attrNameLst>
                                      </p:cBhvr>
                                      <p:to>
                                        <p:strVal val="visible"/>
                                      </p:to>
                                    </p:set>
                                    <p:animEffect transition="in" filter="fade">
                                      <p:cBhvr>
                                        <p:cTn id="14" dur="500"/>
                                        <p:tgtEl>
                                          <p:spTgt spid="17411">
                                            <p:txEl>
                                              <p:pRg st="0" end="0"/>
                                            </p:txEl>
                                          </p:spTgt>
                                        </p:tgtEl>
                                      </p:cBhvr>
                                    </p:animEffect>
                                    <p:anim calcmode="lin" valueType="num">
                                      <p:cBhvr>
                                        <p:cTn id="15"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741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7411">
                                            <p:txEl>
                                              <p:pRg st="1" end="1"/>
                                            </p:txEl>
                                          </p:spTgt>
                                        </p:tgtEl>
                                        <p:attrNameLst>
                                          <p:attrName>style.visibility</p:attrName>
                                        </p:attrNameLst>
                                      </p:cBhvr>
                                      <p:to>
                                        <p:strVal val="visible"/>
                                      </p:to>
                                    </p:set>
                                    <p:animEffect transition="in" filter="fade">
                                      <p:cBhvr>
                                        <p:cTn id="21" dur="500"/>
                                        <p:tgtEl>
                                          <p:spTgt spid="17411">
                                            <p:txEl>
                                              <p:pRg st="1" end="1"/>
                                            </p:txEl>
                                          </p:spTgt>
                                        </p:tgtEl>
                                      </p:cBhvr>
                                    </p:animEffect>
                                    <p:anim calcmode="lin" valueType="num">
                                      <p:cBhvr>
                                        <p:cTn id="22"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741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7411">
                                            <p:txEl>
                                              <p:pRg st="2" end="2"/>
                                            </p:txEl>
                                          </p:spTgt>
                                        </p:tgtEl>
                                        <p:attrNameLst>
                                          <p:attrName>style.visibility</p:attrName>
                                        </p:attrNameLst>
                                      </p:cBhvr>
                                      <p:to>
                                        <p:strVal val="visible"/>
                                      </p:to>
                                    </p:set>
                                    <p:animEffect transition="in" filter="fade">
                                      <p:cBhvr>
                                        <p:cTn id="28" dur="500"/>
                                        <p:tgtEl>
                                          <p:spTgt spid="17411">
                                            <p:txEl>
                                              <p:pRg st="2" end="2"/>
                                            </p:txEl>
                                          </p:spTgt>
                                        </p:tgtEl>
                                      </p:cBhvr>
                                    </p:animEffect>
                                    <p:anim calcmode="lin" valueType="num">
                                      <p:cBhvr>
                                        <p:cTn id="29"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741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7411">
                                            <p:txEl>
                                              <p:pRg st="3" end="3"/>
                                            </p:txEl>
                                          </p:spTgt>
                                        </p:tgtEl>
                                        <p:attrNameLst>
                                          <p:attrName>style.visibility</p:attrName>
                                        </p:attrNameLst>
                                      </p:cBhvr>
                                      <p:to>
                                        <p:strVal val="visible"/>
                                      </p:to>
                                    </p:set>
                                    <p:animEffect transition="in" filter="fade">
                                      <p:cBhvr>
                                        <p:cTn id="35" dur="500"/>
                                        <p:tgtEl>
                                          <p:spTgt spid="17411">
                                            <p:txEl>
                                              <p:pRg st="3" end="3"/>
                                            </p:txEl>
                                          </p:spTgt>
                                        </p:tgtEl>
                                      </p:cBhvr>
                                    </p:animEffect>
                                    <p:anim calcmode="lin" valueType="num">
                                      <p:cBhvr>
                                        <p:cTn id="36"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7411">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7411">
                                            <p:txEl>
                                              <p:pRg st="4" end="4"/>
                                            </p:txEl>
                                          </p:spTgt>
                                        </p:tgtEl>
                                        <p:attrNameLst>
                                          <p:attrName>style.visibility</p:attrName>
                                        </p:attrNameLst>
                                      </p:cBhvr>
                                      <p:to>
                                        <p:strVal val="visible"/>
                                      </p:to>
                                    </p:set>
                                    <p:animEffect transition="in" filter="fade">
                                      <p:cBhvr>
                                        <p:cTn id="42" dur="500"/>
                                        <p:tgtEl>
                                          <p:spTgt spid="17411">
                                            <p:txEl>
                                              <p:pRg st="4" end="4"/>
                                            </p:txEl>
                                          </p:spTgt>
                                        </p:tgtEl>
                                      </p:cBhvr>
                                    </p:animEffect>
                                    <p:anim calcmode="lin" valueType="num">
                                      <p:cBhvr>
                                        <p:cTn id="43"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17411">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17411">
                                            <p:txEl>
                                              <p:pRg st="6" end="6"/>
                                            </p:txEl>
                                          </p:spTgt>
                                        </p:tgtEl>
                                        <p:attrNameLst>
                                          <p:attrName>style.visibility</p:attrName>
                                        </p:attrNameLst>
                                      </p:cBhvr>
                                      <p:to>
                                        <p:strVal val="visible"/>
                                      </p:to>
                                    </p:set>
                                    <p:animEffect transition="in" filter="fade">
                                      <p:cBhvr>
                                        <p:cTn id="49" dur="500"/>
                                        <p:tgtEl>
                                          <p:spTgt spid="17411">
                                            <p:txEl>
                                              <p:pRg st="6" end="6"/>
                                            </p:txEl>
                                          </p:spTgt>
                                        </p:tgtEl>
                                      </p:cBhvr>
                                    </p:animEffect>
                                    <p:anim calcmode="lin" valueType="num">
                                      <p:cBhvr>
                                        <p:cTn id="50"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17411">
                                            <p:txEl>
                                              <p:pRg st="6" end="6"/>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Sample Tax and Credits Section of Tax Return Form</a:t>
            </a:r>
          </a:p>
        </p:txBody>
      </p:sp>
      <p:sp>
        <p:nvSpPr>
          <p:cNvPr id="19459" name="Rectangle 3"/>
          <p:cNvSpPr>
            <a:spLocks noGrp="1" noChangeArrowheads="1"/>
          </p:cNvSpPr>
          <p:nvPr>
            <p:ph type="body" idx="1"/>
          </p:nvPr>
        </p:nvSpPr>
        <p:spPr>
          <a:xfrm>
            <a:off x="762000" y="1752600"/>
            <a:ext cx="7696200" cy="4343400"/>
          </a:xfrm>
        </p:spPr>
        <p:txBody>
          <a:bodyPr/>
          <a:lstStyle/>
          <a:p>
            <a:pPr eaLnBrk="1" hangingPunct="1">
              <a:lnSpc>
                <a:spcPct val="80000"/>
              </a:lnSpc>
              <a:buFont typeface="Wingdings" pitchFamily="2" charset="2"/>
              <a:buNone/>
            </a:pPr>
            <a:r>
              <a:rPr lang="en-US" sz="2200" dirty="0" smtClean="0"/>
              <a:t>Review the tax and credits section of the tax return for Brian and Sylvia Lyons.  Brian and Sylvia are married and file a joint return.  They have three dependent children.</a:t>
            </a:r>
          </a:p>
          <a:p>
            <a:pPr eaLnBrk="1" hangingPunct="1">
              <a:lnSpc>
                <a:spcPct val="80000"/>
              </a:lnSpc>
              <a:buFont typeface="Wingdings" pitchFamily="2" charset="2"/>
              <a:buNone/>
            </a:pPr>
            <a:endParaRPr lang="en-US" sz="2200" dirty="0" smtClean="0"/>
          </a:p>
          <a:p>
            <a:pPr eaLnBrk="1" hangingPunct="1">
              <a:lnSpc>
                <a:spcPct val="80000"/>
              </a:lnSpc>
            </a:pPr>
            <a:r>
              <a:rPr lang="en-US" sz="1800" dirty="0" smtClean="0"/>
              <a:t>The adjusted gross income is $63,825.</a:t>
            </a:r>
          </a:p>
          <a:p>
            <a:pPr eaLnBrk="1" hangingPunct="1">
              <a:lnSpc>
                <a:spcPct val="80000"/>
              </a:lnSpc>
              <a:buFont typeface="Wingdings" pitchFamily="2" charset="2"/>
              <a:buNone/>
            </a:pPr>
            <a:endParaRPr lang="en-US" sz="1800" dirty="0" smtClean="0"/>
          </a:p>
          <a:p>
            <a:pPr eaLnBrk="1" hangingPunct="1">
              <a:lnSpc>
                <a:spcPct val="80000"/>
              </a:lnSpc>
            </a:pPr>
            <a:r>
              <a:rPr lang="en-US" sz="1800" dirty="0" smtClean="0"/>
              <a:t>The standard deduction is $</a:t>
            </a:r>
            <a:r>
              <a:rPr lang="en-US" sz="1800" dirty="0" smtClean="0"/>
              <a:t>12,600 </a:t>
            </a:r>
            <a:r>
              <a:rPr lang="en-US" sz="1800" dirty="0" smtClean="0"/>
              <a:t>(based on </a:t>
            </a:r>
            <a:r>
              <a:rPr lang="en-US" sz="1800" dirty="0" smtClean="0"/>
              <a:t>2015).</a:t>
            </a:r>
            <a:endParaRPr lang="en-US" sz="1800" dirty="0" smtClean="0"/>
          </a:p>
          <a:p>
            <a:pPr eaLnBrk="1" hangingPunct="1">
              <a:lnSpc>
                <a:spcPct val="80000"/>
              </a:lnSpc>
              <a:buFont typeface="Wingdings" pitchFamily="2" charset="2"/>
              <a:buNone/>
            </a:pPr>
            <a:endParaRPr lang="en-US" sz="1800" dirty="0" smtClean="0"/>
          </a:p>
          <a:p>
            <a:pPr eaLnBrk="1" hangingPunct="1">
              <a:lnSpc>
                <a:spcPct val="80000"/>
              </a:lnSpc>
            </a:pPr>
            <a:r>
              <a:rPr lang="en-US" sz="1800" dirty="0" smtClean="0"/>
              <a:t>There are five exemptions.  The exemption amount is </a:t>
            </a:r>
            <a:r>
              <a:rPr lang="en-US" sz="1800" dirty="0" smtClean="0"/>
              <a:t>$4,000 (based </a:t>
            </a:r>
            <a:r>
              <a:rPr lang="en-US" sz="1800" dirty="0" smtClean="0"/>
              <a:t>on </a:t>
            </a:r>
            <a:r>
              <a:rPr lang="en-US" sz="1800" dirty="0" smtClean="0"/>
              <a:t>2015). </a:t>
            </a:r>
            <a:r>
              <a:rPr lang="en-US" sz="1800" dirty="0" smtClean="0"/>
              <a:t>The total deduction for exemptions is </a:t>
            </a:r>
            <a:r>
              <a:rPr lang="en-US" sz="1800" dirty="0" smtClean="0"/>
              <a:t>$20,000 ($4,000 </a:t>
            </a:r>
            <a:r>
              <a:rPr lang="en-US" sz="1800" dirty="0" smtClean="0"/>
              <a:t>X 5).</a:t>
            </a:r>
          </a:p>
          <a:p>
            <a:pPr eaLnBrk="1" hangingPunct="1">
              <a:lnSpc>
                <a:spcPct val="80000"/>
              </a:lnSpc>
            </a:pPr>
            <a:endParaRPr lang="en-US" sz="1800" dirty="0" smtClean="0"/>
          </a:p>
          <a:p>
            <a:pPr eaLnBrk="1" hangingPunct="1">
              <a:lnSpc>
                <a:spcPct val="80000"/>
              </a:lnSpc>
            </a:pPr>
            <a:r>
              <a:rPr lang="en-US" sz="1800" dirty="0" smtClean="0"/>
              <a:t>$63,825 - $</a:t>
            </a:r>
            <a:r>
              <a:rPr lang="en-US" sz="1800" dirty="0" smtClean="0"/>
              <a:t>12,600 </a:t>
            </a:r>
            <a:r>
              <a:rPr lang="en-US" sz="1800" dirty="0" smtClean="0"/>
              <a:t>- </a:t>
            </a:r>
            <a:r>
              <a:rPr lang="en-US" sz="1800" dirty="0" smtClean="0"/>
              <a:t>$20,000 </a:t>
            </a:r>
            <a:r>
              <a:rPr lang="en-US" sz="1800" dirty="0" smtClean="0"/>
              <a:t>= $</a:t>
            </a:r>
            <a:r>
              <a:rPr lang="en-US" sz="1800" dirty="0" smtClean="0"/>
              <a:t>31,225</a:t>
            </a:r>
            <a:endParaRPr lang="en-US" sz="1800" dirty="0" smtClean="0"/>
          </a:p>
          <a:p>
            <a:pPr eaLnBrk="1" hangingPunct="1">
              <a:lnSpc>
                <a:spcPct val="80000"/>
              </a:lnSpc>
              <a:buFont typeface="Wingdings" pitchFamily="2" charset="2"/>
              <a:buNone/>
            </a:pPr>
            <a:endParaRPr lang="en-US" sz="1800" dirty="0" smtClean="0"/>
          </a:p>
          <a:p>
            <a:pPr eaLnBrk="1" hangingPunct="1">
              <a:lnSpc>
                <a:spcPct val="80000"/>
              </a:lnSpc>
            </a:pPr>
            <a:r>
              <a:rPr lang="en-US" sz="1800" dirty="0" smtClean="0"/>
              <a:t>Taxable income is $</a:t>
            </a:r>
            <a:r>
              <a:rPr lang="en-US" sz="1800" dirty="0" smtClean="0"/>
              <a:t>31,225</a:t>
            </a:r>
            <a:endParaRPr lang="en-US" sz="1800" dirty="0" smtClean="0"/>
          </a:p>
          <a:p>
            <a:pPr eaLnBrk="1" hangingPunct="1">
              <a:lnSpc>
                <a:spcPct val="80000"/>
              </a:lnSpc>
            </a:pPr>
            <a:endParaRPr lang="en-US" sz="1800" dirty="0" smtClean="0"/>
          </a:p>
          <a:p>
            <a:pPr eaLnBrk="1" hangingPunct="1">
              <a:lnSpc>
                <a:spcPct val="80000"/>
              </a:lnSpc>
              <a:buFont typeface="Wingdings" pitchFamily="2" charset="2"/>
              <a:buNone/>
            </a:pPr>
            <a:endParaRPr lang="en-US" sz="18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1000" fill="hold"/>
                                        <p:tgtEl>
                                          <p:spTgt spid="19458"/>
                                        </p:tgtEl>
                                        <p:attrNameLst>
                                          <p:attrName>ppt_x</p:attrName>
                                        </p:attrNameLst>
                                      </p:cBhvr>
                                      <p:tavLst>
                                        <p:tav tm="0">
                                          <p:val>
                                            <p:strVal val="#ppt_x-.2"/>
                                          </p:val>
                                        </p:tav>
                                        <p:tav tm="100000">
                                          <p:val>
                                            <p:strVal val="#ppt_x"/>
                                          </p:val>
                                        </p:tav>
                                      </p:tavLst>
                                    </p:anim>
                                    <p:anim calcmode="lin" valueType="num">
                                      <p:cBhvr>
                                        <p:cTn id="8" dur="1000" fill="hold"/>
                                        <p:tgtEl>
                                          <p:spTgt spid="1945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45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9459">
                                            <p:txEl>
                                              <p:pRg st="0" end="0"/>
                                            </p:txEl>
                                          </p:spTgt>
                                        </p:tgtEl>
                                        <p:attrNameLst>
                                          <p:attrName>style.visibility</p:attrName>
                                        </p:attrNameLst>
                                      </p:cBhvr>
                                      <p:to>
                                        <p:strVal val="visible"/>
                                      </p:to>
                                    </p:set>
                                    <p:animEffect transition="in" filter="fade">
                                      <p:cBhvr>
                                        <p:cTn id="14" dur="500"/>
                                        <p:tgtEl>
                                          <p:spTgt spid="19459">
                                            <p:txEl>
                                              <p:pRg st="0" end="0"/>
                                            </p:txEl>
                                          </p:spTgt>
                                        </p:tgtEl>
                                      </p:cBhvr>
                                    </p:animEffect>
                                    <p:anim calcmode="lin" valueType="num">
                                      <p:cBhvr>
                                        <p:cTn id="15"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945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9459">
                                            <p:txEl>
                                              <p:pRg st="2" end="2"/>
                                            </p:txEl>
                                          </p:spTgt>
                                        </p:tgtEl>
                                        <p:attrNameLst>
                                          <p:attrName>style.visibility</p:attrName>
                                        </p:attrNameLst>
                                      </p:cBhvr>
                                      <p:to>
                                        <p:strVal val="visible"/>
                                      </p:to>
                                    </p:set>
                                    <p:animEffect transition="in" filter="fade">
                                      <p:cBhvr>
                                        <p:cTn id="21" dur="500"/>
                                        <p:tgtEl>
                                          <p:spTgt spid="19459">
                                            <p:txEl>
                                              <p:pRg st="2" end="2"/>
                                            </p:txEl>
                                          </p:spTgt>
                                        </p:tgtEl>
                                      </p:cBhvr>
                                    </p:animEffect>
                                    <p:anim calcmode="lin" valueType="num">
                                      <p:cBhvr>
                                        <p:cTn id="22"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945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9459">
                                            <p:txEl>
                                              <p:pRg st="4" end="4"/>
                                            </p:txEl>
                                          </p:spTgt>
                                        </p:tgtEl>
                                        <p:attrNameLst>
                                          <p:attrName>style.visibility</p:attrName>
                                        </p:attrNameLst>
                                      </p:cBhvr>
                                      <p:to>
                                        <p:strVal val="visible"/>
                                      </p:to>
                                    </p:set>
                                    <p:animEffect transition="in" filter="fade">
                                      <p:cBhvr>
                                        <p:cTn id="28" dur="500"/>
                                        <p:tgtEl>
                                          <p:spTgt spid="19459">
                                            <p:txEl>
                                              <p:pRg st="4" end="4"/>
                                            </p:txEl>
                                          </p:spTgt>
                                        </p:tgtEl>
                                      </p:cBhvr>
                                    </p:animEffect>
                                    <p:anim calcmode="lin" valueType="num">
                                      <p:cBhvr>
                                        <p:cTn id="29"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19459">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9459">
                                            <p:txEl>
                                              <p:pRg st="6" end="6"/>
                                            </p:txEl>
                                          </p:spTgt>
                                        </p:tgtEl>
                                        <p:attrNameLst>
                                          <p:attrName>style.visibility</p:attrName>
                                        </p:attrNameLst>
                                      </p:cBhvr>
                                      <p:to>
                                        <p:strVal val="visible"/>
                                      </p:to>
                                    </p:set>
                                    <p:animEffect transition="in" filter="fade">
                                      <p:cBhvr>
                                        <p:cTn id="35" dur="500"/>
                                        <p:tgtEl>
                                          <p:spTgt spid="19459">
                                            <p:txEl>
                                              <p:pRg st="6" end="6"/>
                                            </p:txEl>
                                          </p:spTgt>
                                        </p:tgtEl>
                                      </p:cBhvr>
                                    </p:animEffect>
                                    <p:anim calcmode="lin" valueType="num">
                                      <p:cBhvr>
                                        <p:cTn id="36" dur="500" fill="hold"/>
                                        <p:tgtEl>
                                          <p:spTgt spid="19459">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19459">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9459">
                                            <p:txEl>
                                              <p:pRg st="8" end="8"/>
                                            </p:txEl>
                                          </p:spTgt>
                                        </p:tgtEl>
                                        <p:attrNameLst>
                                          <p:attrName>style.visibility</p:attrName>
                                        </p:attrNameLst>
                                      </p:cBhvr>
                                      <p:to>
                                        <p:strVal val="visible"/>
                                      </p:to>
                                    </p:set>
                                    <p:animEffect transition="in" filter="fade">
                                      <p:cBhvr>
                                        <p:cTn id="42" dur="500"/>
                                        <p:tgtEl>
                                          <p:spTgt spid="19459">
                                            <p:txEl>
                                              <p:pRg st="8" end="8"/>
                                            </p:txEl>
                                          </p:spTgt>
                                        </p:tgtEl>
                                      </p:cBhvr>
                                    </p:animEffect>
                                    <p:anim calcmode="lin" valueType="num">
                                      <p:cBhvr>
                                        <p:cTn id="43" dur="500" fill="hold"/>
                                        <p:tgtEl>
                                          <p:spTgt spid="19459">
                                            <p:txEl>
                                              <p:pRg st="8" end="8"/>
                                            </p:txEl>
                                          </p:spTgt>
                                        </p:tgtEl>
                                        <p:attrNameLst>
                                          <p:attrName>ppt_x</p:attrName>
                                        </p:attrNameLst>
                                      </p:cBhvr>
                                      <p:tavLst>
                                        <p:tav tm="0">
                                          <p:val>
                                            <p:strVal val="#ppt_x"/>
                                          </p:val>
                                        </p:tav>
                                        <p:tav tm="100000">
                                          <p:val>
                                            <p:strVal val="#ppt_x"/>
                                          </p:val>
                                        </p:tav>
                                      </p:tavLst>
                                    </p:anim>
                                    <p:anim calcmode="lin" valueType="num">
                                      <p:cBhvr>
                                        <p:cTn id="44" dur="500" fill="hold"/>
                                        <p:tgtEl>
                                          <p:spTgt spid="19459">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19459">
                                            <p:txEl>
                                              <p:pRg st="10" end="10"/>
                                            </p:txEl>
                                          </p:spTgt>
                                        </p:tgtEl>
                                        <p:attrNameLst>
                                          <p:attrName>style.visibility</p:attrName>
                                        </p:attrNameLst>
                                      </p:cBhvr>
                                      <p:to>
                                        <p:strVal val="visible"/>
                                      </p:to>
                                    </p:set>
                                    <p:animEffect transition="in" filter="fade">
                                      <p:cBhvr>
                                        <p:cTn id="49" dur="500"/>
                                        <p:tgtEl>
                                          <p:spTgt spid="19459">
                                            <p:txEl>
                                              <p:pRg st="10" end="10"/>
                                            </p:txEl>
                                          </p:spTgt>
                                        </p:tgtEl>
                                      </p:cBhvr>
                                    </p:animEffect>
                                    <p:anim calcmode="lin" valueType="num">
                                      <p:cBhvr>
                                        <p:cTn id="50" dur="500" fill="hold"/>
                                        <p:tgtEl>
                                          <p:spTgt spid="19459">
                                            <p:txEl>
                                              <p:pRg st="10" end="10"/>
                                            </p:txEl>
                                          </p:spTgt>
                                        </p:tgtEl>
                                        <p:attrNameLst>
                                          <p:attrName>ppt_x</p:attrName>
                                        </p:attrNameLst>
                                      </p:cBhvr>
                                      <p:tavLst>
                                        <p:tav tm="0">
                                          <p:val>
                                            <p:strVal val="#ppt_x"/>
                                          </p:val>
                                        </p:tav>
                                        <p:tav tm="100000">
                                          <p:val>
                                            <p:strVal val="#ppt_x"/>
                                          </p:val>
                                        </p:tav>
                                      </p:tavLst>
                                    </p:anim>
                                    <p:anim calcmode="lin" valueType="num">
                                      <p:cBhvr>
                                        <p:cTn id="51" dur="500" fill="hold"/>
                                        <p:tgtEl>
                                          <p:spTgt spid="19459">
                                            <p:txEl>
                                              <p:pRg st="10" end="1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371600" y="304800"/>
            <a:ext cx="7772400" cy="1143000"/>
          </a:xfrm>
        </p:spPr>
        <p:txBody>
          <a:bodyPr/>
          <a:lstStyle/>
          <a:p>
            <a:pPr eaLnBrk="1" hangingPunct="1"/>
            <a:r>
              <a:rPr lang="en-US" dirty="0" smtClean="0"/>
              <a:t>Lyons Tax and Credit Section</a:t>
            </a:r>
          </a:p>
        </p:txBody>
      </p:sp>
      <p:pic>
        <p:nvPicPr>
          <p:cNvPr id="1027" name="Picture 3"/>
          <p:cNvPicPr>
            <a:picLocks noChangeAspect="1" noChangeArrowheads="1"/>
          </p:cNvPicPr>
          <p:nvPr/>
        </p:nvPicPr>
        <p:blipFill>
          <a:blip r:embed="rId2" cstate="print"/>
          <a:srcRect/>
          <a:stretch>
            <a:fillRect/>
          </a:stretch>
        </p:blipFill>
        <p:spPr bwMode="auto">
          <a:xfrm>
            <a:off x="219075" y="1828800"/>
            <a:ext cx="8924925" cy="4352925"/>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1000" fill="hold"/>
                                        <p:tgtEl>
                                          <p:spTgt spid="20482"/>
                                        </p:tgtEl>
                                        <p:attrNameLst>
                                          <p:attrName>ppt_x</p:attrName>
                                        </p:attrNameLst>
                                      </p:cBhvr>
                                      <p:tavLst>
                                        <p:tav tm="0">
                                          <p:val>
                                            <p:strVal val="#ppt_x-.2"/>
                                          </p:val>
                                        </p:tav>
                                        <p:tav tm="100000">
                                          <p:val>
                                            <p:strVal val="#ppt_x"/>
                                          </p:val>
                                        </p:tav>
                                      </p:tavLst>
                                    </p:anim>
                                    <p:anim calcmode="lin" valueType="num">
                                      <p:cBhvr>
                                        <p:cTn id="8" dur="1000" fill="hold"/>
                                        <p:tgtEl>
                                          <p:spTgt spid="2048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Other Standard Deduction Factors</a:t>
            </a:r>
          </a:p>
        </p:txBody>
      </p:sp>
      <p:sp>
        <p:nvSpPr>
          <p:cNvPr id="21507" name="Rectangle 3"/>
          <p:cNvSpPr>
            <a:spLocks noGrp="1" noChangeArrowheads="1"/>
          </p:cNvSpPr>
          <p:nvPr>
            <p:ph type="body" idx="1"/>
          </p:nvPr>
        </p:nvSpPr>
        <p:spPr>
          <a:xfrm>
            <a:off x="762000" y="1905000"/>
            <a:ext cx="7696200" cy="4419600"/>
          </a:xfrm>
        </p:spPr>
        <p:txBody>
          <a:bodyPr/>
          <a:lstStyle/>
          <a:p>
            <a:pPr eaLnBrk="1" hangingPunct="1">
              <a:lnSpc>
                <a:spcPct val="80000"/>
              </a:lnSpc>
              <a:buFont typeface="Wingdings" pitchFamily="2" charset="2"/>
              <a:buNone/>
            </a:pPr>
            <a:r>
              <a:rPr lang="en-US" sz="2400" dirty="0" smtClean="0"/>
              <a:t>The standard deduction is </a:t>
            </a:r>
            <a:r>
              <a:rPr lang="en-US" sz="2400" b="1" dirty="0" smtClean="0"/>
              <a:t>increased for</a:t>
            </a:r>
            <a:r>
              <a:rPr lang="en-US" sz="2400" dirty="0" smtClean="0"/>
              <a:t> taxpayers and spouses who are</a:t>
            </a:r>
          </a:p>
          <a:p>
            <a:pPr eaLnBrk="1" hangingPunct="1">
              <a:lnSpc>
                <a:spcPct val="80000"/>
              </a:lnSpc>
            </a:pPr>
            <a:r>
              <a:rPr lang="en-US" sz="1800" dirty="0" smtClean="0"/>
              <a:t>age 65 or older, or</a:t>
            </a:r>
          </a:p>
          <a:p>
            <a:pPr eaLnBrk="1" hangingPunct="1">
              <a:lnSpc>
                <a:spcPct val="80000"/>
              </a:lnSpc>
            </a:pPr>
            <a:r>
              <a:rPr lang="en-US" sz="1800" dirty="0" smtClean="0"/>
              <a:t>blind,</a:t>
            </a:r>
          </a:p>
          <a:p>
            <a:pPr eaLnBrk="1" hangingPunct="1">
              <a:lnSpc>
                <a:spcPct val="80000"/>
              </a:lnSpc>
            </a:pPr>
            <a:endParaRPr lang="en-US" sz="1800" dirty="0" smtClean="0"/>
          </a:p>
          <a:p>
            <a:pPr eaLnBrk="1" hangingPunct="1">
              <a:lnSpc>
                <a:spcPct val="80000"/>
              </a:lnSpc>
              <a:buFont typeface="Wingdings" pitchFamily="2" charset="2"/>
              <a:buNone/>
            </a:pPr>
            <a:r>
              <a:rPr lang="en-US" sz="2000" dirty="0" smtClean="0"/>
              <a:t>The standard deduction may be reduced for a taxpayer who can be claimed as a dependent on another taxpayer’s return.</a:t>
            </a:r>
          </a:p>
          <a:p>
            <a:pPr eaLnBrk="1" hangingPunct="1">
              <a:lnSpc>
                <a:spcPct val="80000"/>
              </a:lnSpc>
              <a:buFont typeface="Wingdings" pitchFamily="2" charset="2"/>
              <a:buNone/>
            </a:pPr>
            <a:endParaRPr lang="en-US" sz="2000" dirty="0" smtClean="0"/>
          </a:p>
          <a:p>
            <a:pPr eaLnBrk="1" hangingPunct="1">
              <a:lnSpc>
                <a:spcPct val="80000"/>
              </a:lnSpc>
              <a:buFont typeface="Wingdings" pitchFamily="2" charset="2"/>
              <a:buNone/>
            </a:pPr>
            <a:r>
              <a:rPr lang="en-US" sz="2400" b="1" dirty="0" smtClean="0"/>
              <a:t>For </a:t>
            </a:r>
            <a:r>
              <a:rPr lang="en-US" sz="2400" b="1" dirty="0" smtClean="0"/>
              <a:t>2015, </a:t>
            </a:r>
            <a:r>
              <a:rPr lang="en-US" sz="2400" b="1" dirty="0" smtClean="0"/>
              <a:t>the standard deduction for a taxpayer who can be claimed as a dependent on another taxpayer’s return was</a:t>
            </a:r>
          </a:p>
          <a:p>
            <a:pPr eaLnBrk="1" hangingPunct="1">
              <a:lnSpc>
                <a:spcPct val="80000"/>
              </a:lnSpc>
            </a:pPr>
            <a:r>
              <a:rPr lang="en-US" sz="1800" dirty="0" smtClean="0"/>
              <a:t>earned income (wages, salaries, tips, etc.) plus $350</a:t>
            </a:r>
          </a:p>
          <a:p>
            <a:pPr eaLnBrk="1" hangingPunct="1">
              <a:lnSpc>
                <a:spcPct val="80000"/>
              </a:lnSpc>
            </a:pPr>
            <a:r>
              <a:rPr lang="en-US" sz="1800" dirty="0" smtClean="0"/>
              <a:t>but not less than $</a:t>
            </a:r>
            <a:r>
              <a:rPr lang="en-US" sz="1800" dirty="0" smtClean="0"/>
              <a:t>1050</a:t>
            </a:r>
            <a:endParaRPr lang="en-US" sz="1800" dirty="0" smtClean="0"/>
          </a:p>
          <a:p>
            <a:pPr eaLnBrk="1" hangingPunct="1">
              <a:lnSpc>
                <a:spcPct val="80000"/>
              </a:lnSpc>
            </a:pPr>
            <a:r>
              <a:rPr lang="en-US" sz="1800" dirty="0" smtClean="0"/>
              <a:t>and not more than the standard deduction for the single filing status.($</a:t>
            </a:r>
            <a:r>
              <a:rPr lang="en-US" sz="1800" dirty="0" smtClean="0"/>
              <a:t>6300</a:t>
            </a:r>
            <a:r>
              <a:rPr lang="en-US" sz="1800" dirty="0" smtClean="0"/>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1000" fill="hold"/>
                                        <p:tgtEl>
                                          <p:spTgt spid="21506"/>
                                        </p:tgtEl>
                                        <p:attrNameLst>
                                          <p:attrName>ppt_x</p:attrName>
                                        </p:attrNameLst>
                                      </p:cBhvr>
                                      <p:tavLst>
                                        <p:tav tm="0">
                                          <p:val>
                                            <p:strVal val="#ppt_x-.2"/>
                                          </p:val>
                                        </p:tav>
                                        <p:tav tm="100000">
                                          <p:val>
                                            <p:strVal val="#ppt_x"/>
                                          </p:val>
                                        </p:tav>
                                      </p:tavLst>
                                    </p:anim>
                                    <p:anim calcmode="lin" valueType="num">
                                      <p:cBhvr>
                                        <p:cTn id="8" dur="1000" fill="hold"/>
                                        <p:tgtEl>
                                          <p:spTgt spid="215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150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1507">
                                            <p:txEl>
                                              <p:pRg st="0" end="0"/>
                                            </p:txEl>
                                          </p:spTgt>
                                        </p:tgtEl>
                                        <p:attrNameLst>
                                          <p:attrName>style.visibility</p:attrName>
                                        </p:attrNameLst>
                                      </p:cBhvr>
                                      <p:to>
                                        <p:strVal val="visible"/>
                                      </p:to>
                                    </p:set>
                                    <p:animEffect transition="in" filter="fade">
                                      <p:cBhvr>
                                        <p:cTn id="14" dur="500"/>
                                        <p:tgtEl>
                                          <p:spTgt spid="21507">
                                            <p:txEl>
                                              <p:pRg st="0" end="0"/>
                                            </p:txEl>
                                          </p:spTgt>
                                        </p:tgtEl>
                                      </p:cBhvr>
                                    </p:animEffect>
                                    <p:anim calcmode="lin" valueType="num">
                                      <p:cBhvr>
                                        <p:cTn id="15"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150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1507">
                                            <p:txEl>
                                              <p:pRg st="1" end="1"/>
                                            </p:txEl>
                                          </p:spTgt>
                                        </p:tgtEl>
                                        <p:attrNameLst>
                                          <p:attrName>style.visibility</p:attrName>
                                        </p:attrNameLst>
                                      </p:cBhvr>
                                      <p:to>
                                        <p:strVal val="visible"/>
                                      </p:to>
                                    </p:set>
                                    <p:animEffect transition="in" filter="fade">
                                      <p:cBhvr>
                                        <p:cTn id="21" dur="500"/>
                                        <p:tgtEl>
                                          <p:spTgt spid="21507">
                                            <p:txEl>
                                              <p:pRg st="1" end="1"/>
                                            </p:txEl>
                                          </p:spTgt>
                                        </p:tgtEl>
                                      </p:cBhvr>
                                    </p:animEffect>
                                    <p:anim calcmode="lin" valueType="num">
                                      <p:cBhvr>
                                        <p:cTn id="22"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150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1507">
                                            <p:txEl>
                                              <p:pRg st="2" end="2"/>
                                            </p:txEl>
                                          </p:spTgt>
                                        </p:tgtEl>
                                        <p:attrNameLst>
                                          <p:attrName>style.visibility</p:attrName>
                                        </p:attrNameLst>
                                      </p:cBhvr>
                                      <p:to>
                                        <p:strVal val="visible"/>
                                      </p:to>
                                    </p:set>
                                    <p:animEffect transition="in" filter="fade">
                                      <p:cBhvr>
                                        <p:cTn id="28" dur="500"/>
                                        <p:tgtEl>
                                          <p:spTgt spid="21507">
                                            <p:txEl>
                                              <p:pRg st="2" end="2"/>
                                            </p:txEl>
                                          </p:spTgt>
                                        </p:tgtEl>
                                      </p:cBhvr>
                                    </p:animEffect>
                                    <p:anim calcmode="lin" valueType="num">
                                      <p:cBhvr>
                                        <p:cTn id="29"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150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1507">
                                            <p:txEl>
                                              <p:pRg st="4" end="4"/>
                                            </p:txEl>
                                          </p:spTgt>
                                        </p:tgtEl>
                                        <p:attrNameLst>
                                          <p:attrName>style.visibility</p:attrName>
                                        </p:attrNameLst>
                                      </p:cBhvr>
                                      <p:to>
                                        <p:strVal val="visible"/>
                                      </p:to>
                                    </p:set>
                                    <p:animEffect transition="in" filter="fade">
                                      <p:cBhvr>
                                        <p:cTn id="35" dur="500"/>
                                        <p:tgtEl>
                                          <p:spTgt spid="21507">
                                            <p:txEl>
                                              <p:pRg st="4" end="4"/>
                                            </p:txEl>
                                          </p:spTgt>
                                        </p:tgtEl>
                                      </p:cBhvr>
                                    </p:animEffect>
                                    <p:anim calcmode="lin" valueType="num">
                                      <p:cBhvr>
                                        <p:cTn id="36" dur="5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21507">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21507">
                                            <p:txEl>
                                              <p:pRg st="6" end="6"/>
                                            </p:txEl>
                                          </p:spTgt>
                                        </p:tgtEl>
                                        <p:attrNameLst>
                                          <p:attrName>style.visibility</p:attrName>
                                        </p:attrNameLst>
                                      </p:cBhvr>
                                      <p:to>
                                        <p:strVal val="visible"/>
                                      </p:to>
                                    </p:set>
                                    <p:animEffect transition="in" filter="fade">
                                      <p:cBhvr>
                                        <p:cTn id="42" dur="500"/>
                                        <p:tgtEl>
                                          <p:spTgt spid="21507">
                                            <p:txEl>
                                              <p:pRg st="6" end="6"/>
                                            </p:txEl>
                                          </p:spTgt>
                                        </p:tgtEl>
                                      </p:cBhvr>
                                    </p:animEffect>
                                    <p:anim calcmode="lin" valueType="num">
                                      <p:cBhvr>
                                        <p:cTn id="43" dur="500" fill="hold"/>
                                        <p:tgtEl>
                                          <p:spTgt spid="21507">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21507">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21507">
                                            <p:txEl>
                                              <p:pRg st="7" end="7"/>
                                            </p:txEl>
                                          </p:spTgt>
                                        </p:tgtEl>
                                        <p:attrNameLst>
                                          <p:attrName>style.visibility</p:attrName>
                                        </p:attrNameLst>
                                      </p:cBhvr>
                                      <p:to>
                                        <p:strVal val="visible"/>
                                      </p:to>
                                    </p:set>
                                    <p:animEffect transition="in" filter="fade">
                                      <p:cBhvr>
                                        <p:cTn id="49" dur="500"/>
                                        <p:tgtEl>
                                          <p:spTgt spid="21507">
                                            <p:txEl>
                                              <p:pRg st="7" end="7"/>
                                            </p:txEl>
                                          </p:spTgt>
                                        </p:tgtEl>
                                      </p:cBhvr>
                                    </p:animEffect>
                                    <p:anim calcmode="lin" valueType="num">
                                      <p:cBhvr>
                                        <p:cTn id="50" dur="500" fill="hold"/>
                                        <p:tgtEl>
                                          <p:spTgt spid="21507">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21507">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21507">
                                            <p:txEl>
                                              <p:pRg st="8" end="8"/>
                                            </p:txEl>
                                          </p:spTgt>
                                        </p:tgtEl>
                                        <p:attrNameLst>
                                          <p:attrName>style.visibility</p:attrName>
                                        </p:attrNameLst>
                                      </p:cBhvr>
                                      <p:to>
                                        <p:strVal val="visible"/>
                                      </p:to>
                                    </p:set>
                                    <p:animEffect transition="in" filter="fade">
                                      <p:cBhvr>
                                        <p:cTn id="56" dur="500"/>
                                        <p:tgtEl>
                                          <p:spTgt spid="21507">
                                            <p:txEl>
                                              <p:pRg st="8" end="8"/>
                                            </p:txEl>
                                          </p:spTgt>
                                        </p:tgtEl>
                                      </p:cBhvr>
                                    </p:animEffect>
                                    <p:anim calcmode="lin" valueType="num">
                                      <p:cBhvr>
                                        <p:cTn id="57" dur="500" fill="hold"/>
                                        <p:tgtEl>
                                          <p:spTgt spid="21507">
                                            <p:txEl>
                                              <p:pRg st="8" end="8"/>
                                            </p:txEl>
                                          </p:spTgt>
                                        </p:tgtEl>
                                        <p:attrNameLst>
                                          <p:attrName>ppt_x</p:attrName>
                                        </p:attrNameLst>
                                      </p:cBhvr>
                                      <p:tavLst>
                                        <p:tav tm="0">
                                          <p:val>
                                            <p:strVal val="#ppt_x"/>
                                          </p:val>
                                        </p:tav>
                                        <p:tav tm="100000">
                                          <p:val>
                                            <p:strVal val="#ppt_x"/>
                                          </p:val>
                                        </p:tav>
                                      </p:tavLst>
                                    </p:anim>
                                    <p:anim calcmode="lin" valueType="num">
                                      <p:cBhvr>
                                        <p:cTn id="58" dur="500" fill="hold"/>
                                        <p:tgtEl>
                                          <p:spTgt spid="21507">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21507">
                                            <p:txEl>
                                              <p:pRg st="9" end="9"/>
                                            </p:txEl>
                                          </p:spTgt>
                                        </p:tgtEl>
                                        <p:attrNameLst>
                                          <p:attrName>style.visibility</p:attrName>
                                        </p:attrNameLst>
                                      </p:cBhvr>
                                      <p:to>
                                        <p:strVal val="visible"/>
                                      </p:to>
                                    </p:set>
                                    <p:animEffect transition="in" filter="fade">
                                      <p:cBhvr>
                                        <p:cTn id="63" dur="500"/>
                                        <p:tgtEl>
                                          <p:spTgt spid="21507">
                                            <p:txEl>
                                              <p:pRg st="9" end="9"/>
                                            </p:txEl>
                                          </p:spTgt>
                                        </p:tgtEl>
                                      </p:cBhvr>
                                    </p:animEffect>
                                    <p:anim calcmode="lin" valueType="num">
                                      <p:cBhvr>
                                        <p:cTn id="64" dur="500" fill="hold"/>
                                        <p:tgtEl>
                                          <p:spTgt spid="21507">
                                            <p:txEl>
                                              <p:pRg st="9" end="9"/>
                                            </p:txEl>
                                          </p:spTgt>
                                        </p:tgtEl>
                                        <p:attrNameLst>
                                          <p:attrName>ppt_x</p:attrName>
                                        </p:attrNameLst>
                                      </p:cBhvr>
                                      <p:tavLst>
                                        <p:tav tm="0">
                                          <p:val>
                                            <p:strVal val="#ppt_x"/>
                                          </p:val>
                                        </p:tav>
                                        <p:tav tm="100000">
                                          <p:val>
                                            <p:strVal val="#ppt_x"/>
                                          </p:val>
                                        </p:tav>
                                      </p:tavLst>
                                    </p:anim>
                                    <p:anim calcmode="lin" valueType="num">
                                      <p:cBhvr>
                                        <p:cTn id="65" dur="500" fill="hold"/>
                                        <p:tgtEl>
                                          <p:spTgt spid="21507">
                                            <p:txEl>
                                              <p:pRg st="9" end="9"/>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Quick Check!</a:t>
            </a:r>
          </a:p>
        </p:txBody>
      </p:sp>
      <p:sp>
        <p:nvSpPr>
          <p:cNvPr id="24579" name="Rectangle 3"/>
          <p:cNvSpPr>
            <a:spLocks noGrp="1" noChangeArrowheads="1"/>
          </p:cNvSpPr>
          <p:nvPr>
            <p:ph type="body" idx="1"/>
          </p:nvPr>
        </p:nvSpPr>
        <p:spPr>
          <a:xfrm>
            <a:off x="914400" y="1600200"/>
            <a:ext cx="7769225" cy="5105400"/>
          </a:xfrm>
        </p:spPr>
        <p:txBody>
          <a:bodyPr/>
          <a:lstStyle/>
          <a:p>
            <a:pPr marL="552450" indent="-552450" eaLnBrk="1" hangingPunct="1">
              <a:lnSpc>
                <a:spcPct val="80000"/>
              </a:lnSpc>
              <a:buFont typeface="Wingdings" pitchFamily="2" charset="2"/>
              <a:buNone/>
            </a:pPr>
            <a:r>
              <a:rPr lang="en-US" sz="1600" smtClean="0"/>
              <a:t>1.</a:t>
            </a:r>
            <a:r>
              <a:rPr lang="en-US" sz="1400" smtClean="0"/>
              <a:t>  </a:t>
            </a:r>
            <a:r>
              <a:rPr lang="en-US" sz="1600" smtClean="0"/>
              <a:t>The standard deduction</a:t>
            </a:r>
          </a:p>
          <a:p>
            <a:pPr marL="552450" indent="-552450" eaLnBrk="1" hangingPunct="1">
              <a:lnSpc>
                <a:spcPct val="80000"/>
              </a:lnSpc>
              <a:buFont typeface="Wingdings" pitchFamily="2" charset="2"/>
              <a:buNone/>
            </a:pPr>
            <a:r>
              <a:rPr lang="en-US" sz="1600" smtClean="0"/>
              <a:t>		a.  increases the income that is subject to tax.</a:t>
            </a:r>
          </a:p>
          <a:p>
            <a:pPr marL="552450" indent="-552450" eaLnBrk="1" hangingPunct="1">
              <a:lnSpc>
                <a:spcPct val="80000"/>
              </a:lnSpc>
              <a:buFont typeface="Wingdings" pitchFamily="2" charset="2"/>
              <a:buNone/>
            </a:pPr>
            <a:r>
              <a:rPr lang="en-US" sz="1600" smtClean="0"/>
              <a:t>		b.  decreases the income that is subject to tax.</a:t>
            </a:r>
          </a:p>
          <a:p>
            <a:pPr marL="552450" indent="-552450" eaLnBrk="1" hangingPunct="1">
              <a:lnSpc>
                <a:spcPct val="80000"/>
              </a:lnSpc>
              <a:buFont typeface="Wingdings" pitchFamily="2" charset="2"/>
              <a:buNone/>
            </a:pPr>
            <a:r>
              <a:rPr lang="en-US" sz="1600" smtClean="0"/>
              <a:t>		c.  increases the number of exemptions.</a:t>
            </a:r>
          </a:p>
          <a:p>
            <a:pPr marL="552450" indent="-552450" eaLnBrk="1" hangingPunct="1">
              <a:lnSpc>
                <a:spcPct val="80000"/>
              </a:lnSpc>
              <a:buFont typeface="Wingdings" pitchFamily="2" charset="2"/>
              <a:buNone/>
            </a:pPr>
            <a:r>
              <a:rPr lang="en-US" sz="1600" smtClean="0"/>
              <a:t>		d.  increases the number of exemptions.</a:t>
            </a:r>
          </a:p>
          <a:p>
            <a:pPr marL="552450" indent="-552450" eaLnBrk="1" hangingPunct="1">
              <a:lnSpc>
                <a:spcPct val="80000"/>
              </a:lnSpc>
              <a:buFont typeface="Wingdings" pitchFamily="2" charset="2"/>
              <a:buNone/>
            </a:pPr>
            <a:endParaRPr lang="en-US" sz="1600" smtClean="0"/>
          </a:p>
          <a:p>
            <a:pPr marL="552450" indent="-552450" eaLnBrk="1" hangingPunct="1">
              <a:lnSpc>
                <a:spcPct val="80000"/>
              </a:lnSpc>
              <a:buFont typeface="Wingdings" pitchFamily="2" charset="2"/>
              <a:buNone/>
            </a:pPr>
            <a:r>
              <a:rPr lang="en-US" sz="1600" smtClean="0"/>
              <a:t>2.  Which of the following is true?</a:t>
            </a:r>
          </a:p>
          <a:p>
            <a:pPr marL="552450" indent="-552450" eaLnBrk="1" hangingPunct="1">
              <a:lnSpc>
                <a:spcPct val="80000"/>
              </a:lnSpc>
              <a:buFont typeface="Wingdings" pitchFamily="2" charset="2"/>
              <a:buNone/>
            </a:pPr>
            <a:r>
              <a:rPr lang="en-US" sz="1600" smtClean="0"/>
              <a:t>		a.  The standard deduction determines the number of dependents.</a:t>
            </a:r>
          </a:p>
          <a:p>
            <a:pPr marL="552450" indent="-552450" eaLnBrk="1" hangingPunct="1">
              <a:lnSpc>
                <a:spcPct val="80000"/>
              </a:lnSpc>
              <a:buFont typeface="Wingdings" pitchFamily="2" charset="2"/>
              <a:buNone/>
            </a:pPr>
            <a:r>
              <a:rPr lang="en-US" sz="1600" smtClean="0"/>
              <a:t>		b.  The standard deduction depends on the filing status.</a:t>
            </a:r>
          </a:p>
          <a:p>
            <a:pPr marL="552450" indent="-552450" eaLnBrk="1" hangingPunct="1">
              <a:lnSpc>
                <a:spcPct val="80000"/>
              </a:lnSpc>
              <a:buFont typeface="Wingdings" pitchFamily="2" charset="2"/>
              <a:buNone/>
            </a:pPr>
            <a:r>
              <a:rPr lang="en-US" sz="1600" smtClean="0"/>
              <a:t>		c.  The standard deduction affects the amount of wage income.</a:t>
            </a:r>
          </a:p>
          <a:p>
            <a:pPr marL="552450" indent="-552450" eaLnBrk="1" hangingPunct="1">
              <a:lnSpc>
                <a:spcPct val="80000"/>
              </a:lnSpc>
              <a:buFont typeface="Wingdings" pitchFamily="2" charset="2"/>
              <a:buNone/>
            </a:pPr>
            <a:r>
              <a:rPr lang="en-US" sz="1600" smtClean="0"/>
              <a:t>		d.  The standard deduction is the same for all U.S. citizens and residents.</a:t>
            </a:r>
          </a:p>
          <a:p>
            <a:pPr marL="552450" indent="-552450" eaLnBrk="1" hangingPunct="1">
              <a:lnSpc>
                <a:spcPct val="80000"/>
              </a:lnSpc>
              <a:buFont typeface="Wingdings" pitchFamily="2" charset="2"/>
              <a:buNone/>
            </a:pPr>
            <a:endParaRPr lang="en-US" sz="1600" smtClean="0"/>
          </a:p>
          <a:p>
            <a:pPr marL="552450" indent="-552450" eaLnBrk="1" hangingPunct="1">
              <a:lnSpc>
                <a:spcPct val="80000"/>
              </a:lnSpc>
              <a:buFont typeface="Wingdings" pitchFamily="2" charset="2"/>
              <a:buNone/>
            </a:pPr>
            <a:r>
              <a:rPr lang="en-US" sz="1600" smtClean="0"/>
              <a:t>3.  Which statement is true?</a:t>
            </a:r>
          </a:p>
          <a:p>
            <a:pPr marL="552450" indent="-552450" eaLnBrk="1" hangingPunct="1">
              <a:lnSpc>
                <a:spcPct val="80000"/>
              </a:lnSpc>
              <a:buFont typeface="Wingdings" pitchFamily="2" charset="2"/>
              <a:buNone/>
            </a:pPr>
            <a:r>
              <a:rPr lang="en-US" sz="1600" smtClean="0"/>
              <a:t>		a.  The standard deduction for a taxpayer who can be claimed as a</a:t>
            </a:r>
          </a:p>
          <a:p>
            <a:pPr marL="552450" indent="-552450" eaLnBrk="1" hangingPunct="1">
              <a:lnSpc>
                <a:spcPct val="80000"/>
              </a:lnSpc>
              <a:buFont typeface="Wingdings" pitchFamily="2" charset="2"/>
              <a:buNone/>
            </a:pPr>
            <a:r>
              <a:rPr lang="en-US" sz="1600" smtClean="0"/>
              <a:t>                    dependent on another taxpayer’s return is more than the standard</a:t>
            </a:r>
          </a:p>
          <a:p>
            <a:pPr marL="552450" indent="-552450" eaLnBrk="1" hangingPunct="1">
              <a:lnSpc>
                <a:spcPct val="80000"/>
              </a:lnSpc>
              <a:buFont typeface="Wingdings" pitchFamily="2" charset="2"/>
              <a:buNone/>
            </a:pPr>
            <a:r>
              <a:rPr lang="en-US" sz="1600" smtClean="0"/>
              <a:t>                    deduction for the single filing status.</a:t>
            </a:r>
          </a:p>
          <a:p>
            <a:pPr marL="552450" indent="-552450" eaLnBrk="1" hangingPunct="1">
              <a:lnSpc>
                <a:spcPct val="80000"/>
              </a:lnSpc>
              <a:buFont typeface="Wingdings" pitchFamily="2" charset="2"/>
              <a:buNone/>
            </a:pPr>
            <a:r>
              <a:rPr lang="en-US" sz="1600" smtClean="0"/>
              <a:t>		b.  The standard deduction is reduced for taxpayers who are blind.</a:t>
            </a:r>
          </a:p>
          <a:p>
            <a:pPr marL="552450" indent="-552450" eaLnBrk="1" hangingPunct="1">
              <a:lnSpc>
                <a:spcPct val="80000"/>
              </a:lnSpc>
              <a:buFont typeface="Wingdings" pitchFamily="2" charset="2"/>
              <a:buNone/>
            </a:pPr>
            <a:r>
              <a:rPr lang="en-US" sz="1600" smtClean="0"/>
              <a:t>		c.  The standard deduction is not affected by the age of the taxpayer or</a:t>
            </a:r>
          </a:p>
          <a:p>
            <a:pPr marL="552450" indent="-552450" eaLnBrk="1" hangingPunct="1">
              <a:lnSpc>
                <a:spcPct val="80000"/>
              </a:lnSpc>
              <a:buFont typeface="Wingdings" pitchFamily="2" charset="2"/>
              <a:buNone/>
            </a:pPr>
            <a:r>
              <a:rPr lang="en-US" sz="1600" smtClean="0"/>
              <a:t>                    spouse.</a:t>
            </a:r>
          </a:p>
          <a:p>
            <a:pPr marL="552450" indent="-552450" eaLnBrk="1" hangingPunct="1">
              <a:lnSpc>
                <a:spcPct val="80000"/>
              </a:lnSpc>
              <a:buFont typeface="Wingdings" pitchFamily="2" charset="2"/>
              <a:buNone/>
            </a:pPr>
            <a:r>
              <a:rPr lang="en-US" sz="1600" smtClean="0"/>
              <a:t>		d.  The standard deduction reduces the income that is subject to tax.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24579">
                                            <p:txEl>
                                              <p:pRg st="2" end="2"/>
                                            </p:txEl>
                                          </p:spTgt>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500" fill="hold"/>
                                        <p:tgtEl>
                                          <p:spTgt spid="24579">
                                            <p:txEl>
                                              <p:pRg st="8" end="8"/>
                                            </p:txEl>
                                          </p:spTgt>
                                        </p:tgtEl>
                                        <p:attrNameLst>
                                          <p:attrName>style.color</p:attrName>
                                        </p:attrNameLst>
                                      </p:cBhvr>
                                      <p:to>
                                        <a:schemeClr val="accent2"/>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500" fill="hold"/>
                                        <p:tgtEl>
                                          <p:spTgt spid="24579">
                                            <p:txEl>
                                              <p:pRg st="19" end="19"/>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Review!</a:t>
            </a:r>
          </a:p>
        </p:txBody>
      </p:sp>
      <p:sp>
        <p:nvSpPr>
          <p:cNvPr id="10243" name="Rectangle 3"/>
          <p:cNvSpPr>
            <a:spLocks noGrp="1" noChangeArrowheads="1"/>
          </p:cNvSpPr>
          <p:nvPr>
            <p:ph type="body" idx="1"/>
          </p:nvPr>
        </p:nvSpPr>
        <p:spPr>
          <a:xfrm>
            <a:off x="1066800" y="1600200"/>
            <a:ext cx="7616825" cy="5029200"/>
          </a:xfrm>
        </p:spPr>
        <p:txBody>
          <a:bodyPr/>
          <a:lstStyle/>
          <a:p>
            <a:pPr marL="552450" indent="-552450" eaLnBrk="1" hangingPunct="1">
              <a:lnSpc>
                <a:spcPct val="80000"/>
              </a:lnSpc>
              <a:buFont typeface="Wingdings" pitchFamily="2" charset="2"/>
              <a:buAutoNum type="arabicPeriod"/>
            </a:pPr>
            <a:r>
              <a:rPr lang="en-US" sz="1800" smtClean="0"/>
              <a:t>The number of exemptions determines the standard deduction amount.</a:t>
            </a:r>
          </a:p>
          <a:p>
            <a:pPr marL="552450" indent="-552450" eaLnBrk="1" hangingPunct="1">
              <a:lnSpc>
                <a:spcPct val="80000"/>
              </a:lnSpc>
              <a:buFont typeface="Wingdings" pitchFamily="2" charset="2"/>
              <a:buNone/>
            </a:pPr>
            <a:r>
              <a:rPr lang="en-US" sz="1800" smtClean="0"/>
              <a:t>		a.  True</a:t>
            </a:r>
          </a:p>
          <a:p>
            <a:pPr marL="552450" indent="-552450" eaLnBrk="1" hangingPunct="1">
              <a:lnSpc>
                <a:spcPct val="80000"/>
              </a:lnSpc>
              <a:buFont typeface="Wingdings" pitchFamily="2" charset="2"/>
              <a:buNone/>
            </a:pPr>
            <a:r>
              <a:rPr lang="en-US" sz="1800" smtClean="0"/>
              <a:t>		b.  False</a:t>
            </a:r>
          </a:p>
          <a:p>
            <a:pPr marL="552450" indent="-552450" eaLnBrk="1" hangingPunct="1">
              <a:lnSpc>
                <a:spcPct val="80000"/>
              </a:lnSpc>
              <a:buFont typeface="Wingdings" pitchFamily="2" charset="2"/>
              <a:buNone/>
            </a:pPr>
            <a:endParaRPr lang="en-US" sz="1800" smtClean="0"/>
          </a:p>
          <a:p>
            <a:pPr marL="552450" indent="-552450" eaLnBrk="1" hangingPunct="1">
              <a:lnSpc>
                <a:spcPct val="80000"/>
              </a:lnSpc>
              <a:buFont typeface="Wingdings" pitchFamily="2" charset="2"/>
              <a:buAutoNum type="arabicPeriod" startAt="2"/>
            </a:pPr>
            <a:r>
              <a:rPr lang="en-US" sz="1800" smtClean="0"/>
              <a:t>The standard deduction amount is increased for taxpayers who are blind.</a:t>
            </a:r>
          </a:p>
          <a:p>
            <a:pPr marL="552450" indent="-552450" eaLnBrk="1" hangingPunct="1">
              <a:lnSpc>
                <a:spcPct val="80000"/>
              </a:lnSpc>
              <a:buFont typeface="Wingdings" pitchFamily="2" charset="2"/>
              <a:buNone/>
            </a:pPr>
            <a:r>
              <a:rPr lang="en-US" sz="1800" smtClean="0"/>
              <a:t>		a.  True</a:t>
            </a:r>
          </a:p>
          <a:p>
            <a:pPr marL="552450" indent="-552450" eaLnBrk="1" hangingPunct="1">
              <a:lnSpc>
                <a:spcPct val="80000"/>
              </a:lnSpc>
              <a:buFont typeface="Wingdings" pitchFamily="2" charset="2"/>
              <a:buNone/>
            </a:pPr>
            <a:r>
              <a:rPr lang="en-US" sz="1800" smtClean="0"/>
              <a:t>		b.  False</a:t>
            </a:r>
          </a:p>
          <a:p>
            <a:pPr marL="552450" indent="-552450" eaLnBrk="1" hangingPunct="1">
              <a:lnSpc>
                <a:spcPct val="80000"/>
              </a:lnSpc>
              <a:buFont typeface="Wingdings" pitchFamily="2" charset="2"/>
              <a:buNone/>
            </a:pPr>
            <a:endParaRPr lang="en-US" sz="1800" smtClean="0"/>
          </a:p>
          <a:p>
            <a:pPr marL="552450" indent="-552450" eaLnBrk="1" hangingPunct="1">
              <a:lnSpc>
                <a:spcPct val="80000"/>
              </a:lnSpc>
              <a:buFont typeface="Wingdings" pitchFamily="2" charset="2"/>
              <a:buAutoNum type="arabicPeriod" startAt="3"/>
            </a:pPr>
            <a:r>
              <a:rPr lang="en-US" sz="1800" smtClean="0"/>
              <a:t>The standard deduction reduces the income that is subject to tax.</a:t>
            </a:r>
          </a:p>
          <a:p>
            <a:pPr marL="552450" indent="-552450" eaLnBrk="1" hangingPunct="1">
              <a:lnSpc>
                <a:spcPct val="80000"/>
              </a:lnSpc>
              <a:buFont typeface="Wingdings" pitchFamily="2" charset="2"/>
              <a:buNone/>
            </a:pPr>
            <a:r>
              <a:rPr lang="en-US" sz="1800" smtClean="0"/>
              <a:t>		a.  True</a:t>
            </a:r>
          </a:p>
          <a:p>
            <a:pPr marL="552450" indent="-552450" eaLnBrk="1" hangingPunct="1">
              <a:lnSpc>
                <a:spcPct val="80000"/>
              </a:lnSpc>
              <a:buFont typeface="Wingdings" pitchFamily="2" charset="2"/>
              <a:buNone/>
            </a:pPr>
            <a:r>
              <a:rPr lang="en-US" sz="1800" smtClean="0"/>
              <a:t>		b.  False</a:t>
            </a:r>
          </a:p>
          <a:p>
            <a:pPr marL="552450" indent="-552450" eaLnBrk="1" hangingPunct="1">
              <a:lnSpc>
                <a:spcPct val="80000"/>
              </a:lnSpc>
              <a:buFont typeface="Wingdings" pitchFamily="2" charset="2"/>
              <a:buNone/>
            </a:pPr>
            <a:endParaRPr lang="en-US" sz="1800" smtClean="0"/>
          </a:p>
          <a:p>
            <a:pPr marL="552450" indent="-552450" eaLnBrk="1" hangingPunct="1">
              <a:lnSpc>
                <a:spcPct val="80000"/>
              </a:lnSpc>
              <a:buFont typeface="Wingdings" pitchFamily="2" charset="2"/>
              <a:buAutoNum type="arabicPeriod" startAt="4"/>
            </a:pPr>
            <a:r>
              <a:rPr lang="en-US" sz="1800" smtClean="0"/>
              <a:t>The standard deduction for taxpayers who can be claimed as dependents on another taxpayer’s return is zero.</a:t>
            </a:r>
          </a:p>
          <a:p>
            <a:pPr marL="552450" indent="-552450" eaLnBrk="1" hangingPunct="1">
              <a:lnSpc>
                <a:spcPct val="80000"/>
              </a:lnSpc>
              <a:buFont typeface="Wingdings" pitchFamily="2" charset="2"/>
              <a:buNone/>
            </a:pPr>
            <a:r>
              <a:rPr lang="en-US" sz="1800" smtClean="0"/>
              <a:t>		a.  True</a:t>
            </a:r>
          </a:p>
          <a:p>
            <a:pPr marL="552450" indent="-552450" eaLnBrk="1" hangingPunct="1">
              <a:lnSpc>
                <a:spcPct val="80000"/>
              </a:lnSpc>
              <a:buFont typeface="Wingdings" pitchFamily="2" charset="2"/>
              <a:buNone/>
            </a:pPr>
            <a:r>
              <a:rPr lang="en-US" sz="1800" smtClean="0"/>
              <a:t>		b.  False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10243">
                                            <p:txEl>
                                              <p:pRg st="2" end="2"/>
                                            </p:txEl>
                                          </p:spTgt>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500" fill="hold"/>
                                        <p:tgtEl>
                                          <p:spTgt spid="10243">
                                            <p:txEl>
                                              <p:pRg st="5" end="5"/>
                                            </p:txEl>
                                          </p:spTgt>
                                        </p:tgtEl>
                                        <p:attrNameLst>
                                          <p:attrName>style.color</p:attrName>
                                        </p:attrNameLst>
                                      </p:cBhvr>
                                      <p:to>
                                        <a:schemeClr val="accent2"/>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500" fill="hold"/>
                                        <p:tgtEl>
                                          <p:spTgt spid="10243">
                                            <p:txEl>
                                              <p:pRg st="9" end="9"/>
                                            </p:txEl>
                                          </p:spTgt>
                                        </p:tgtEl>
                                        <p:attrNameLst>
                                          <p:attrName>style.color</p:attrName>
                                        </p:attrNameLst>
                                      </p:cBhvr>
                                      <p:to>
                                        <a:schemeClr val="accent2"/>
                                      </p:to>
                                    </p:animClr>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nodeType="clickEffect">
                                  <p:stCondLst>
                                    <p:cond delay="0"/>
                                  </p:stCondLst>
                                  <p:childTnLst>
                                    <p:animClr clrSpc="rgb" dir="cw">
                                      <p:cBhvr override="childStyle">
                                        <p:cTn id="18" dur="500" fill="hold"/>
                                        <p:tgtEl>
                                          <p:spTgt spid="10243">
                                            <p:txEl>
                                              <p:pRg st="14" end="14"/>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p:txBody>
          <a:bodyPr/>
          <a:lstStyle/>
          <a:p>
            <a:pPr eaLnBrk="1" hangingPunct="1"/>
            <a:r>
              <a:rPr lang="en-US" dirty="0" smtClean="0"/>
              <a:t>Simulation A for Module 7:</a:t>
            </a:r>
            <a:br>
              <a:rPr lang="en-US" dirty="0" smtClean="0"/>
            </a:br>
            <a:r>
              <a:rPr lang="en-US" dirty="0" smtClean="0"/>
              <a:t>Filing 1040 EZ for Monica</a:t>
            </a:r>
          </a:p>
        </p:txBody>
      </p:sp>
      <p:sp>
        <p:nvSpPr>
          <p:cNvPr id="13315" name="Rectangle 1027"/>
          <p:cNvSpPr>
            <a:spLocks noGrp="1" noChangeArrowheads="1"/>
          </p:cNvSpPr>
          <p:nvPr>
            <p:ph type="body" sz="half" idx="1"/>
          </p:nvPr>
        </p:nvSpPr>
        <p:spPr>
          <a:xfrm>
            <a:off x="609600" y="1524000"/>
            <a:ext cx="8229600" cy="5334000"/>
          </a:xfrm>
        </p:spPr>
        <p:txBody>
          <a:bodyPr/>
          <a:lstStyle/>
          <a:p>
            <a:pPr eaLnBrk="1" hangingPunct="1"/>
            <a:r>
              <a:rPr lang="en-US" sz="2400" dirty="0" smtClean="0"/>
              <a:t>You are Monica L. </a:t>
            </a:r>
            <a:r>
              <a:rPr lang="en-US" sz="2400" dirty="0" err="1" smtClean="0"/>
              <a:t>Lindo</a:t>
            </a:r>
            <a:endParaRPr lang="en-US" sz="2400" dirty="0" smtClean="0"/>
          </a:p>
          <a:p>
            <a:pPr eaLnBrk="1" hangingPunct="1"/>
            <a:r>
              <a:rPr lang="en-US" sz="2400" dirty="0" smtClean="0"/>
              <a:t>You are a full-time student, part-time registration assistant in  an ER</a:t>
            </a:r>
          </a:p>
          <a:p>
            <a:pPr eaLnBrk="1" hangingPunct="1">
              <a:buFont typeface="Wingdings" pitchFamily="2" charset="2"/>
              <a:buNone/>
            </a:pPr>
            <a:endParaRPr lang="en-US" sz="2400" dirty="0" smtClean="0"/>
          </a:p>
          <a:p>
            <a:pPr eaLnBrk="1" hangingPunct="1"/>
            <a:r>
              <a:rPr lang="en-US" sz="2400" dirty="0" smtClean="0"/>
              <a:t>You are single with no children</a:t>
            </a:r>
          </a:p>
          <a:p>
            <a:pPr eaLnBrk="1" hangingPunct="1">
              <a:buFont typeface="Wingdings" pitchFamily="2" charset="2"/>
              <a:buNone/>
            </a:pPr>
            <a:endParaRPr lang="en-US" sz="2400" dirty="0" smtClean="0"/>
          </a:p>
          <a:p>
            <a:pPr eaLnBrk="1" hangingPunct="1"/>
            <a:r>
              <a:rPr lang="en-US" sz="2400" dirty="0" smtClean="0"/>
              <a:t>You are a U.S. citizen</a:t>
            </a:r>
          </a:p>
          <a:p>
            <a:pPr eaLnBrk="1" hangingPunct="1">
              <a:buFont typeface="Wingdings" pitchFamily="2" charset="2"/>
              <a:buNone/>
            </a:pPr>
            <a:endParaRPr lang="en-US" sz="2400" dirty="0" smtClean="0"/>
          </a:p>
          <a:p>
            <a:pPr eaLnBrk="1" hangingPunct="1"/>
            <a:r>
              <a:rPr lang="en-US" sz="2400" dirty="0" smtClean="0"/>
              <a:t>You are 20 years old and live with your parents, who pay for all other costs of maintaining the home.  Your parents paid for your food, clothing, and tuition during this tax year.  You paid for your books and transportation.</a:t>
            </a:r>
          </a:p>
        </p:txBody>
      </p:sp>
      <p:pic>
        <p:nvPicPr>
          <p:cNvPr id="13316" name="Picture 1028" descr="Monica Lindo"/>
          <p:cNvPicPr>
            <a:picLocks noGrp="1" noChangeAspect="1" noChangeArrowheads="1"/>
          </p:cNvPicPr>
          <p:nvPr>
            <p:ph sz="half" idx="2"/>
          </p:nvPr>
        </p:nvPicPr>
        <p:blipFill>
          <a:blip r:embed="rId2" cstate="print"/>
          <a:srcRect/>
          <a:stretch>
            <a:fillRect/>
          </a:stretch>
        </p:blipFill>
        <p:spPr>
          <a:xfrm>
            <a:off x="7543800" y="228600"/>
            <a:ext cx="1341438" cy="1858963"/>
          </a:xfrm>
          <a:noFill/>
        </p:spPr>
      </p:pic>
      <p:sp>
        <p:nvSpPr>
          <p:cNvPr id="13317" name="Text Box 11"/>
          <p:cNvSpPr txBox="1">
            <a:spLocks noChangeArrowheads="1"/>
          </p:cNvSpPr>
          <p:nvPr/>
        </p:nvSpPr>
        <p:spPr bwMode="auto">
          <a:xfrm>
            <a:off x="5181600" y="2590800"/>
            <a:ext cx="3200400" cy="519113"/>
          </a:xfrm>
          <a:prstGeom prst="rect">
            <a:avLst/>
          </a:prstGeom>
          <a:noFill/>
          <a:ln w="9525">
            <a:noFill/>
            <a:miter lim="800000"/>
            <a:headEnd/>
            <a:tailEnd/>
          </a:ln>
        </p:spPr>
        <p:txBody>
          <a:bodyPr>
            <a:spAutoFit/>
          </a:bodyPr>
          <a:lstStyle/>
          <a:p>
            <a:pPr>
              <a:spcBef>
                <a:spcPct val="50000"/>
              </a:spcBef>
            </a:pPr>
            <a:r>
              <a:rPr lang="en-US" sz="2800"/>
              <a:t>SS#  222-00-5463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1851</TotalTime>
  <Words>462</Words>
  <Application>Microsoft Office PowerPoint</Application>
  <PresentationFormat>On-screen Show (4:3)</PresentationFormat>
  <Paragraphs>103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Layers</vt:lpstr>
      <vt:lpstr>Tax Unit:  Module 7</vt:lpstr>
      <vt:lpstr>Module 7:  Standard Deduction</vt:lpstr>
      <vt:lpstr>Standard Deductions for 2015</vt:lpstr>
      <vt:lpstr>Sample Tax and Credits Section of Tax Return Form</vt:lpstr>
      <vt:lpstr>Lyons Tax and Credit Section</vt:lpstr>
      <vt:lpstr>Other Standard Deduction Factors</vt:lpstr>
      <vt:lpstr>Quick Check!</vt:lpstr>
      <vt:lpstr>Review!</vt:lpstr>
      <vt:lpstr>Simulation A for Module 7: Filing 1040 EZ for Monica</vt:lpstr>
      <vt:lpstr>Simulation A for Module 7: Filing 1040 EZ for Monica</vt:lpstr>
      <vt:lpstr>Monica’s W-2</vt:lpstr>
      <vt:lpstr>Congratulations!</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Unit</dc:title>
  <dc:creator>East Jackson High School</dc:creator>
  <cp:lastModifiedBy>Windows User</cp:lastModifiedBy>
  <cp:revision>119</cp:revision>
  <dcterms:created xsi:type="dcterms:W3CDTF">2004-02-15T17:40:15Z</dcterms:created>
  <dcterms:modified xsi:type="dcterms:W3CDTF">2016-03-18T19:22:40Z</dcterms:modified>
</cp:coreProperties>
</file>