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17"/>
  </p:handoutMasterIdLst>
  <p:sldIdLst>
    <p:sldId id="257" r:id="rId2"/>
    <p:sldId id="258" r:id="rId3"/>
    <p:sldId id="262" r:id="rId4"/>
    <p:sldId id="263" r:id="rId5"/>
    <p:sldId id="265" r:id="rId6"/>
    <p:sldId id="266" r:id="rId7"/>
    <p:sldId id="267" r:id="rId8"/>
    <p:sldId id="268" r:id="rId9"/>
    <p:sldId id="269" r:id="rId10"/>
    <p:sldId id="259" r:id="rId11"/>
    <p:sldId id="271" r:id="rId12"/>
    <p:sldId id="272" r:id="rId13"/>
    <p:sldId id="273" r:id="rId14"/>
    <p:sldId id="275" r:id="rId15"/>
    <p:sldId id="276" r:id="rId16"/>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27" autoAdjust="0"/>
  </p:normalViewPr>
  <p:slideViewPr>
    <p:cSldViewPr>
      <p:cViewPr varScale="1">
        <p:scale>
          <a:sx n="51" d="100"/>
          <a:sy n="51" d="100"/>
        </p:scale>
        <p:origin x="-7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7587"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7589"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7101AF9-4362-4EE9-8590-C69FBF947A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656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65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56810318-4268-4365-90AB-AF8533F6BDE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2AEB3E-8715-442A-8F3F-2628BD45FF54}"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B75C61-21E3-49D2-8A83-D36CD841EFA1}"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443E09-6994-4FC8-AD60-6843C02D7646}"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5001632-7BBE-41A9-B9A4-C553D4778E1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E1485F-6637-4FA4-BC61-31DC37F320C8}"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E16325-B201-47FD-813D-3F5B7A908BE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1D1D58C-4A44-4C63-BE5B-D08591629429}"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9FC63E2-9F13-4560-891F-A90551EF6B3A}"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A4C4FC3-B769-4928-9C76-D0544DAB753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3CD60A8-5461-4DB8-89E1-AF2CE554A1B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914558-1008-452F-92B6-A6EFE2F9113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554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65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6554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D79B3CE3-6BCE-4CB1-A5B0-B1059D046CA8}" type="slidenum">
              <a:rPr lang="en-US" altLang="en-US"/>
              <a:pPr>
                <a:defRPr/>
              </a:pPr>
              <a:t>‹#›</a:t>
            </a:fld>
            <a:endParaRPr lang="en-US" altLang="en-US"/>
          </a:p>
        </p:txBody>
      </p:sp>
      <p:sp>
        <p:nvSpPr>
          <p:cNvPr id="6554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554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Tax Unit:  Module 6</a:t>
            </a:r>
          </a:p>
        </p:txBody>
      </p:sp>
      <p:sp>
        <p:nvSpPr>
          <p:cNvPr id="3075" name="Rectangle 3"/>
          <p:cNvSpPr>
            <a:spLocks noGrp="1" noChangeArrowheads="1"/>
          </p:cNvSpPr>
          <p:nvPr>
            <p:ph type="subTitle" idx="1"/>
          </p:nvPr>
        </p:nvSpPr>
        <p:spPr/>
        <p:txBody>
          <a:bodyPr/>
          <a:lstStyle/>
          <a:p>
            <a:pPr eaLnBrk="1" hangingPunct="1"/>
            <a:r>
              <a:rPr lang="en-US" smtClean="0"/>
              <a:t>Consumer Math Class</a:t>
            </a:r>
          </a:p>
          <a:p>
            <a:pPr eaLnBrk="1" hangingPunct="1"/>
            <a:r>
              <a:rPr lang="en-US" smtClean="0"/>
              <a:t>East Jackson High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Review!</a:t>
            </a:r>
          </a:p>
        </p:txBody>
      </p:sp>
      <p:sp>
        <p:nvSpPr>
          <p:cNvPr id="12291" name="Rectangle 3"/>
          <p:cNvSpPr>
            <a:spLocks noGrp="1" noChangeArrowheads="1"/>
          </p:cNvSpPr>
          <p:nvPr>
            <p:ph type="body" idx="1"/>
          </p:nvPr>
        </p:nvSpPr>
        <p:spPr>
          <a:xfrm>
            <a:off x="304800" y="1143000"/>
            <a:ext cx="8378825" cy="5334000"/>
          </a:xfrm>
        </p:spPr>
        <p:txBody>
          <a:bodyPr/>
          <a:lstStyle/>
          <a:p>
            <a:pPr marL="552450" indent="-552450" eaLnBrk="1" hangingPunct="1">
              <a:lnSpc>
                <a:spcPct val="80000"/>
              </a:lnSpc>
              <a:buFont typeface="Wingdings" pitchFamily="2" charset="2"/>
              <a:buAutoNum type="arabicPeriod"/>
            </a:pPr>
            <a:r>
              <a:rPr lang="en-US" sz="1800" smtClean="0"/>
              <a:t>There are two types of exemptions.</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2"/>
            </a:pPr>
            <a:r>
              <a:rPr lang="en-US" sz="1800" smtClean="0"/>
              <a:t>A taxpayer can be claimed as a dependent on his parents’ return and also claim a personal exemption on his own tax return.</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3"/>
            </a:pPr>
            <a:r>
              <a:rPr lang="en-US" sz="1800" smtClean="0"/>
              <a:t>Personal exemptions are for parents and children, and dependency exemptions are for other blood relatives.</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4"/>
            </a:pPr>
            <a:r>
              <a:rPr lang="en-US" sz="1800" smtClean="0"/>
              <a:t>Each exemption reduces the income that is subject to tax by the exemption amount.</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2291">
                                            <p:txEl>
                                              <p:pRg st="1" end="1"/>
                                            </p:txEl>
                                          </p:spTgt>
                                        </p:tgtEl>
                                        <p:attrNameLst>
                                          <p:attrName>style.color</p:attrName>
                                        </p:attrNameLst>
                                      </p:cBhvr>
                                      <p:to>
                                        <a:srgbClr val="FF00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12291">
                                            <p:txEl>
                                              <p:pRg st="6" end="6"/>
                                            </p:txEl>
                                          </p:spTgt>
                                        </p:tgtEl>
                                        <p:attrNameLst>
                                          <p:attrName>style.color</p:attrName>
                                        </p:attrNameLst>
                                      </p:cBhvr>
                                      <p:to>
                                        <a:srgbClr val="FF0000"/>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12291">
                                            <p:txEl>
                                              <p:pRg st="10" end="10"/>
                                            </p:txEl>
                                          </p:spTgt>
                                        </p:tgtEl>
                                        <p:attrNameLst>
                                          <p:attrName>style.color</p:attrName>
                                        </p:attrNameLst>
                                      </p:cBhvr>
                                      <p:to>
                                        <a:srgbClr val="FF0000"/>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500" fill="hold"/>
                                        <p:tgtEl>
                                          <p:spTgt spid="12291">
                                            <p:txEl>
                                              <p:pRg st="13" end="1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800" dirty="0" smtClean="0"/>
              <a:t>Simulation for Module 6:</a:t>
            </a:r>
            <a:br>
              <a:rPr lang="en-US" sz="3800" dirty="0" smtClean="0"/>
            </a:br>
            <a:r>
              <a:rPr lang="en-US" sz="2400" dirty="0" smtClean="0"/>
              <a:t>Label, Filing Status, and Exemptions Section of the Tax Return</a:t>
            </a:r>
          </a:p>
        </p:txBody>
      </p:sp>
      <p:sp>
        <p:nvSpPr>
          <p:cNvPr id="5" name="Content Placeholder 4"/>
          <p:cNvSpPr>
            <a:spLocks noGrp="1"/>
          </p:cNvSpPr>
          <p:nvPr>
            <p:ph sz="half" idx="1"/>
          </p:nvPr>
        </p:nvSpPr>
        <p:spPr/>
        <p:txBody>
          <a:bodyPr/>
          <a:lstStyle/>
          <a:p>
            <a:r>
              <a:rPr lang="en-US" sz="1800" b="1" dirty="0" smtClean="0"/>
              <a:t>Name:</a:t>
            </a:r>
            <a:r>
              <a:rPr lang="en-US" sz="1800" dirty="0" smtClean="0"/>
              <a:t> Belinda Russell</a:t>
            </a:r>
          </a:p>
          <a:p>
            <a:r>
              <a:rPr lang="en-US" sz="1800" b="1" dirty="0" smtClean="0"/>
              <a:t>Employment:</a:t>
            </a:r>
            <a:r>
              <a:rPr lang="en-US" sz="1800" dirty="0" smtClean="0"/>
              <a:t> Dietician</a:t>
            </a:r>
          </a:p>
          <a:p>
            <a:r>
              <a:rPr lang="en-US" sz="1800" b="1" dirty="0" smtClean="0"/>
              <a:t>Marital status:</a:t>
            </a:r>
            <a:r>
              <a:rPr lang="en-US" sz="1800" dirty="0" smtClean="0"/>
              <a:t> Married</a:t>
            </a:r>
          </a:p>
          <a:p>
            <a:r>
              <a:rPr lang="en-US" sz="1800" b="1" dirty="0" smtClean="0"/>
              <a:t>Spouse's name (if any):</a:t>
            </a:r>
            <a:r>
              <a:rPr lang="en-US" sz="1800" dirty="0" smtClean="0"/>
              <a:t> Jesse Russell</a:t>
            </a:r>
          </a:p>
          <a:p>
            <a:r>
              <a:rPr lang="en-US" sz="1800" b="1" dirty="0" smtClean="0"/>
              <a:t>Children:</a:t>
            </a:r>
            <a:r>
              <a:rPr lang="en-US" sz="1800" dirty="0" smtClean="0"/>
              <a:t> None</a:t>
            </a:r>
          </a:p>
          <a:p>
            <a:r>
              <a:rPr lang="en-US" sz="1800" b="1" dirty="0" smtClean="0"/>
              <a:t>U.S. citizen:</a:t>
            </a:r>
            <a:r>
              <a:rPr lang="en-US" sz="1800" dirty="0" smtClean="0"/>
              <a:t> Yes</a:t>
            </a:r>
          </a:p>
          <a:p>
            <a:r>
              <a:rPr lang="en-US" sz="1800" b="1" dirty="0" smtClean="0"/>
              <a:t>Other:</a:t>
            </a:r>
            <a:r>
              <a:rPr lang="en-US" sz="1800" dirty="0" smtClean="0"/>
              <a:t> Because of financial problems caused by your first husband, you refuse to file a joint return with anyone, including Jesse. You will file your own tax return and claim an exemption for yourself. Jesse will file his own tax return and claim an exemption for himself. You earn interest income from a savings account.</a:t>
            </a:r>
          </a:p>
          <a:p>
            <a:endParaRPr lang="en-US" dirty="0"/>
          </a:p>
        </p:txBody>
      </p:sp>
      <p:sp>
        <p:nvSpPr>
          <p:cNvPr id="6" name="Content Placeholder 5"/>
          <p:cNvSpPr>
            <a:spLocks noGrp="1"/>
          </p:cNvSpPr>
          <p:nvPr>
            <p:ph sz="half" idx="2"/>
          </p:nvPr>
        </p:nvSpPr>
        <p:spPr/>
        <p:txBody>
          <a:bodyPr/>
          <a:lstStyle/>
          <a:p>
            <a:r>
              <a:rPr lang="en-US" sz="1800" dirty="0" smtClean="0"/>
              <a:t>Your address is: </a:t>
            </a:r>
          </a:p>
          <a:p>
            <a:endParaRPr lang="en-US" sz="1800" dirty="0" smtClean="0"/>
          </a:p>
          <a:p>
            <a:r>
              <a:rPr lang="en-US" sz="1800" dirty="0" smtClean="0"/>
              <a:t>5010 </a:t>
            </a:r>
            <a:r>
              <a:rPr lang="en-US" sz="1800" dirty="0" err="1" smtClean="0"/>
              <a:t>Daintree</a:t>
            </a:r>
            <a:r>
              <a:rPr lang="en-US" sz="1800" dirty="0" smtClean="0"/>
              <a:t> Dr.</a:t>
            </a:r>
          </a:p>
          <a:p>
            <a:r>
              <a:rPr lang="en-US" sz="1800" dirty="0" err="1" smtClean="0"/>
              <a:t>Anytown</a:t>
            </a:r>
            <a:r>
              <a:rPr lang="en-US" sz="1800" dirty="0" smtClean="0"/>
              <a:t>, US 10122</a:t>
            </a:r>
          </a:p>
          <a:p>
            <a:endParaRPr lang="en-US" sz="1800" dirty="0" smtClean="0"/>
          </a:p>
          <a:p>
            <a:r>
              <a:rPr lang="en-US" sz="1800" dirty="0" smtClean="0"/>
              <a:t>Your Social Security Number;  222-00-5589</a:t>
            </a:r>
          </a:p>
          <a:p>
            <a:r>
              <a:rPr lang="en-US" sz="1800" dirty="0" smtClean="0"/>
              <a:t>On line 44 use your adjusted gross income from line 43 of your tax form to look up the tax you owe from the tax IRS table.</a:t>
            </a:r>
          </a:p>
          <a:p>
            <a:r>
              <a:rPr lang="en-US" sz="1800" dirty="0" smtClean="0"/>
              <a:t>Link:  http://www.irs.gov/pub/irs-pdf/i1040tt.pdf</a:t>
            </a:r>
          </a:p>
          <a:p>
            <a:pPr>
              <a:buNone/>
            </a:pPr>
            <a:endParaRPr lang="en-US" dirty="0"/>
          </a:p>
        </p:txBody>
      </p:sp>
      <p:pic>
        <p:nvPicPr>
          <p:cNvPr id="1026" name="Picture 2"/>
          <p:cNvPicPr>
            <a:picLocks noChangeAspect="1" noChangeArrowheads="1"/>
          </p:cNvPicPr>
          <p:nvPr/>
        </p:nvPicPr>
        <p:blipFill>
          <a:blip r:embed="rId2" cstate="print"/>
          <a:srcRect l="8889" t="29333" r="77137" b="39556"/>
          <a:stretch>
            <a:fillRect/>
          </a:stretch>
        </p:blipFill>
        <p:spPr bwMode="auto">
          <a:xfrm>
            <a:off x="7162800" y="0"/>
            <a:ext cx="1981200" cy="27567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400" smtClean="0"/>
              <a:t>Use the previous information to answer the following questions.  Make choices that result in the lowest tax.</a:t>
            </a:r>
          </a:p>
        </p:txBody>
      </p:sp>
      <p:sp>
        <p:nvSpPr>
          <p:cNvPr id="14339" name="Rectangle 3"/>
          <p:cNvSpPr>
            <a:spLocks noGrp="1" noChangeArrowheads="1"/>
          </p:cNvSpPr>
          <p:nvPr>
            <p:ph type="body" idx="1"/>
          </p:nvPr>
        </p:nvSpPr>
        <p:spPr>
          <a:xfrm>
            <a:off x="685800" y="1295400"/>
            <a:ext cx="7848600" cy="5334000"/>
          </a:xfrm>
        </p:spPr>
        <p:txBody>
          <a:bodyPr/>
          <a:lstStyle/>
          <a:p>
            <a:pPr eaLnBrk="1" hangingPunct="1">
              <a:lnSpc>
                <a:spcPct val="90000"/>
              </a:lnSpc>
            </a:pPr>
            <a:r>
              <a:rPr lang="en-US" sz="2100" dirty="0" smtClean="0"/>
              <a:t>Which filing status should you choose?</a:t>
            </a:r>
          </a:p>
          <a:p>
            <a:pPr eaLnBrk="1" hangingPunct="1">
              <a:lnSpc>
                <a:spcPct val="90000"/>
              </a:lnSpc>
              <a:buFont typeface="Wingdings" pitchFamily="2" charset="2"/>
              <a:buNone/>
            </a:pPr>
            <a:r>
              <a:rPr lang="en-US" sz="2100" dirty="0" smtClean="0"/>
              <a:t>	a.  Married filing separately</a:t>
            </a:r>
          </a:p>
          <a:p>
            <a:pPr eaLnBrk="1" hangingPunct="1">
              <a:lnSpc>
                <a:spcPct val="90000"/>
              </a:lnSpc>
              <a:buFont typeface="Wingdings" pitchFamily="2" charset="2"/>
              <a:buNone/>
            </a:pPr>
            <a:r>
              <a:rPr lang="en-US" sz="2100" dirty="0" smtClean="0"/>
              <a:t>	b.  Married filing jointly</a:t>
            </a:r>
          </a:p>
          <a:p>
            <a:pPr eaLnBrk="1" hangingPunct="1">
              <a:lnSpc>
                <a:spcPct val="90000"/>
              </a:lnSpc>
              <a:buFont typeface="Wingdings" pitchFamily="2" charset="2"/>
              <a:buNone/>
            </a:pPr>
            <a:endParaRPr lang="en-US" sz="2100" dirty="0" smtClean="0"/>
          </a:p>
          <a:p>
            <a:pPr eaLnBrk="1" hangingPunct="1">
              <a:lnSpc>
                <a:spcPct val="90000"/>
              </a:lnSpc>
              <a:buFont typeface="Wingdings" pitchFamily="2" charset="2"/>
              <a:buNone/>
            </a:pPr>
            <a:endParaRPr lang="en-US" sz="21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7924800" cy="1146175"/>
          </a:xfrm>
        </p:spPr>
        <p:txBody>
          <a:bodyPr/>
          <a:lstStyle/>
          <a:p>
            <a:pPr eaLnBrk="1" hangingPunct="1"/>
            <a:r>
              <a:rPr lang="en-US" sz="3000" dirty="0" smtClean="0"/>
              <a:t>Use the information to fill out the a 1040 Form for Belinda </a:t>
            </a:r>
            <a:r>
              <a:rPr lang="en-US" sz="3000" dirty="0" err="1" smtClean="0"/>
              <a:t>Russel</a:t>
            </a:r>
            <a:endParaRPr lang="en-US" sz="3000" dirty="0" smtClean="0"/>
          </a:p>
        </p:txBody>
      </p:sp>
      <p:pic>
        <p:nvPicPr>
          <p:cNvPr id="2" name="Picture 2"/>
          <p:cNvPicPr>
            <a:picLocks noChangeAspect="1" noChangeArrowheads="1"/>
          </p:cNvPicPr>
          <p:nvPr/>
        </p:nvPicPr>
        <p:blipFill>
          <a:blip r:embed="rId2" cstate="print"/>
          <a:srcRect/>
          <a:stretch>
            <a:fillRect/>
          </a:stretch>
        </p:blipFill>
        <p:spPr bwMode="auto">
          <a:xfrm>
            <a:off x="533400" y="1371600"/>
            <a:ext cx="8327412"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Exemptions</a:t>
            </a:r>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en-US" smtClean="0"/>
              <a:t>How does each exemption affect taxable income?</a:t>
            </a:r>
          </a:p>
          <a:p>
            <a:pPr eaLnBrk="1" hangingPunct="1">
              <a:buFont typeface="Wingdings" pitchFamily="2" charset="2"/>
              <a:buNone/>
            </a:pPr>
            <a:r>
              <a:rPr lang="en-US" smtClean="0"/>
              <a:t>	a.  Increases taxable income</a:t>
            </a:r>
          </a:p>
          <a:p>
            <a:pPr eaLnBrk="1" hangingPunct="1">
              <a:buFont typeface="Wingdings" pitchFamily="2" charset="2"/>
              <a:buNone/>
            </a:pPr>
            <a:r>
              <a:rPr lang="en-US" smtClean="0"/>
              <a:t>	b.  Decreases taxable income</a:t>
            </a:r>
          </a:p>
          <a:p>
            <a:pPr eaLnBrk="1" hangingPunct="1">
              <a:buFont typeface="Wingdings" pitchFamily="2" charset="2"/>
              <a:buNone/>
            </a:pPr>
            <a:r>
              <a:rPr lang="en-US" smtClean="0"/>
              <a:t>	c.  No effect on taxable income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41987">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Congratulations!!!</a:t>
            </a:r>
          </a:p>
        </p:txBody>
      </p:sp>
      <p:sp>
        <p:nvSpPr>
          <p:cNvPr id="43011" name="Rectangle 3"/>
          <p:cNvSpPr>
            <a:spLocks noGrp="1" noChangeArrowheads="1"/>
          </p:cNvSpPr>
          <p:nvPr>
            <p:ph type="body" idx="1"/>
          </p:nvPr>
        </p:nvSpPr>
        <p:spPr/>
        <p:txBody>
          <a:bodyPr/>
          <a:lstStyle/>
          <a:p>
            <a:pPr eaLnBrk="1" hangingPunct="1">
              <a:buFont typeface="Wingdings" pitchFamily="2" charset="2"/>
              <a:buNone/>
            </a:pPr>
            <a:r>
              <a:rPr lang="en-US" smtClean="0"/>
              <a:t>You have just successfully completed Module 6!!!</a:t>
            </a:r>
          </a:p>
        </p:txBody>
      </p:sp>
      <p:sp>
        <p:nvSpPr>
          <p:cNvPr id="43012" name="Rectangle 4"/>
          <p:cNvSpPr>
            <a:spLocks noChangeArrowheads="1"/>
          </p:cNvSpPr>
          <p:nvPr/>
        </p:nvSpPr>
        <p:spPr bwMode="auto">
          <a:xfrm>
            <a:off x="457200" y="2819400"/>
            <a:ext cx="8229600" cy="3311525"/>
          </a:xfrm>
          <a:prstGeom prst="rect">
            <a:avLst/>
          </a:prstGeom>
          <a:noFill/>
          <a:ln w="9525">
            <a:noFill/>
            <a:miter lim="800000"/>
            <a:headEnd/>
            <a:tailEnd/>
          </a:ln>
        </p:spPr>
        <p:txBody>
          <a:bodyPr/>
          <a:lstStyle/>
          <a:p>
            <a:pPr marL="342900" indent="-342900" algn="ctr">
              <a:spcBef>
                <a:spcPct val="20000"/>
              </a:spcBef>
              <a:buClr>
                <a:schemeClr val="accent1"/>
              </a:buClr>
              <a:buSzPct val="65000"/>
              <a:buFont typeface="Wingdings" pitchFamily="2" charset="2"/>
              <a:buNone/>
            </a:pPr>
            <a:r>
              <a:rPr lang="en-US" sz="3000"/>
              <a:t>All information came from the Internal Revenue Service Understanding Taxes Program</a:t>
            </a:r>
          </a:p>
          <a:p>
            <a:pPr marL="342900" indent="-342900" algn="ctr">
              <a:spcBef>
                <a:spcPct val="20000"/>
              </a:spcBef>
              <a:buClr>
                <a:schemeClr val="accent1"/>
              </a:buClr>
              <a:buSzPct val="65000"/>
              <a:buFont typeface="Wingdings" pitchFamily="2" charset="2"/>
              <a:buNone/>
            </a:pPr>
            <a:endParaRPr lang="en-US" sz="3000"/>
          </a:p>
          <a:p>
            <a:pPr marL="342900" indent="-342900" algn="ctr">
              <a:spcBef>
                <a:spcPct val="20000"/>
              </a:spcBef>
              <a:buClr>
                <a:schemeClr val="accent1"/>
              </a:buClr>
              <a:buSzPct val="65000"/>
              <a:buFont typeface="Wingdings" pitchFamily="2" charset="2"/>
              <a:buNone/>
            </a:pPr>
            <a:r>
              <a:rPr lang="en-US" sz="1500"/>
              <a:t>www.irs.gov/app/understandingTaxes/jsp/S_student_lessons.jsp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ppt_x</p:attrName>
                                        </p:attrNameLst>
                                      </p:cBhvr>
                                      <p:tavLst>
                                        <p:tav tm="0">
                                          <p:val>
                                            <p:strVal val="#ppt_x-.2"/>
                                          </p:val>
                                        </p:tav>
                                        <p:tav tm="100000">
                                          <p:val>
                                            <p:strVal val="#ppt_x"/>
                                          </p:val>
                                        </p:tav>
                                      </p:tavLst>
                                    </p:anim>
                                    <p:anim calcmode="lin" valueType="num">
                                      <p:cBhvr>
                                        <p:cTn id="8" dur="1000" fill="hold"/>
                                        <p:tgtEl>
                                          <p:spTgt spid="43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fade">
                                      <p:cBhvr>
                                        <p:cTn id="14" dur="500"/>
                                        <p:tgtEl>
                                          <p:spTgt spid="43011">
                                            <p:txEl>
                                              <p:pRg st="0" end="0"/>
                                            </p:txEl>
                                          </p:spTgt>
                                        </p:tgtEl>
                                      </p:cBhvr>
                                    </p:animEffect>
                                    <p:anim calcmode="lin" valueType="num">
                                      <p:cBhvr>
                                        <p:cTn id="15"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3011">
                                            <p:txEl>
                                              <p:pRg st="0" end="0"/>
                                            </p:txEl>
                                          </p:spTgt>
                                        </p:tgtEl>
                                        <p:attrNameLst>
                                          <p:attrName>ppt_y</p:attrName>
                                        </p:attrNameLst>
                                      </p:cBhvr>
                                      <p:tavLst>
                                        <p:tav tm="0">
                                          <p:val>
                                            <p:strVal val="#ppt_y+.05"/>
                                          </p:val>
                                        </p:tav>
                                        <p:tav tm="100000">
                                          <p:val>
                                            <p:strVal val="#ppt_y"/>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43012">
                                            <p:txEl>
                                              <p:pRg st="0" end="0"/>
                                            </p:txEl>
                                          </p:spTgt>
                                        </p:tgtEl>
                                        <p:attrNameLst>
                                          <p:attrName>style.visibility</p:attrName>
                                        </p:attrNameLst>
                                      </p:cBhvr>
                                      <p:to>
                                        <p:strVal val="visible"/>
                                      </p:to>
                                    </p:set>
                                    <p:anim calcmode="lin" valueType="num">
                                      <p:cBhvr>
                                        <p:cTn id="19" dur="15000" fill="hold"/>
                                        <p:tgtEl>
                                          <p:spTgt spid="43012">
                                            <p:txEl>
                                              <p:pRg st="0" end="0"/>
                                            </p:txEl>
                                          </p:spTgt>
                                        </p:tgtEl>
                                        <p:attrNameLst>
                                          <p:attrName>ppt_x</p:attrName>
                                        </p:attrNameLst>
                                      </p:cBhvr>
                                      <p:tavLst>
                                        <p:tav tm="0">
                                          <p:val>
                                            <p:strVal val="#ppt_x"/>
                                          </p:val>
                                        </p:tav>
                                        <p:tav tm="100000">
                                          <p:val>
                                            <p:strVal val="#ppt_x"/>
                                          </p:val>
                                        </p:tav>
                                      </p:tavLst>
                                    </p:anim>
                                    <p:anim calcmode="lin" valueType="num">
                                      <p:cBhvr>
                                        <p:cTn id="20" dur="15000" fill="hold"/>
                                        <p:tgtEl>
                                          <p:spTgt spid="43012">
                                            <p:txEl>
                                              <p:pRg st="0" end="0"/>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43012">
                                            <p:txEl>
                                              <p:pRg st="2" end="2"/>
                                            </p:txEl>
                                          </p:spTgt>
                                        </p:tgtEl>
                                        <p:attrNameLst>
                                          <p:attrName>style.visibility</p:attrName>
                                        </p:attrNameLst>
                                      </p:cBhvr>
                                      <p:to>
                                        <p:strVal val="visible"/>
                                      </p:to>
                                    </p:set>
                                    <p:anim calcmode="lin" valueType="num">
                                      <p:cBhvr>
                                        <p:cTn id="23" dur="15000" fill="hold"/>
                                        <p:tgtEl>
                                          <p:spTgt spid="43012">
                                            <p:txEl>
                                              <p:pRg st="2" end="2"/>
                                            </p:txEl>
                                          </p:spTgt>
                                        </p:tgtEl>
                                        <p:attrNameLst>
                                          <p:attrName>ppt_x</p:attrName>
                                        </p:attrNameLst>
                                      </p:cBhvr>
                                      <p:tavLst>
                                        <p:tav tm="0">
                                          <p:val>
                                            <p:strVal val="#ppt_x"/>
                                          </p:val>
                                        </p:tav>
                                        <p:tav tm="100000">
                                          <p:val>
                                            <p:strVal val="#ppt_x"/>
                                          </p:val>
                                        </p:tav>
                                      </p:tavLst>
                                    </p:anim>
                                    <p:anim calcmode="lin" valueType="num">
                                      <p:cBhvr>
                                        <p:cTn id="24" dur="15000" fill="hold"/>
                                        <p:tgtEl>
                                          <p:spTgt spid="43012">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P spid="430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Module 6:  Exemptions</a:t>
            </a:r>
          </a:p>
        </p:txBody>
      </p:sp>
      <p:sp>
        <p:nvSpPr>
          <p:cNvPr id="4099" name="Rectangle 3"/>
          <p:cNvSpPr>
            <a:spLocks noGrp="1" noChangeArrowheads="1"/>
          </p:cNvSpPr>
          <p:nvPr>
            <p:ph type="body" sz="half" idx="1"/>
          </p:nvPr>
        </p:nvSpPr>
        <p:spPr>
          <a:xfrm>
            <a:off x="381000" y="1066800"/>
            <a:ext cx="6096000" cy="5257800"/>
          </a:xfrm>
        </p:spPr>
        <p:txBody>
          <a:bodyPr/>
          <a:lstStyle/>
          <a:p>
            <a:pPr marL="0" indent="0" algn="ctr" eaLnBrk="1" hangingPunct="1">
              <a:lnSpc>
                <a:spcPct val="90000"/>
              </a:lnSpc>
              <a:buFont typeface="Wingdings" pitchFamily="2" charset="2"/>
              <a:buNone/>
            </a:pPr>
            <a:r>
              <a:rPr lang="en-US" sz="2200" b="1" dirty="0" smtClean="0"/>
              <a:t>Introduction</a:t>
            </a:r>
          </a:p>
          <a:p>
            <a:pPr marL="0" indent="0" eaLnBrk="1" hangingPunct="1">
              <a:lnSpc>
                <a:spcPct val="90000"/>
              </a:lnSpc>
            </a:pPr>
            <a:r>
              <a:rPr lang="en-US" sz="2200" dirty="0" smtClean="0"/>
              <a:t>There are two types of exemptions:  </a:t>
            </a:r>
            <a:r>
              <a:rPr lang="en-US" sz="2200" b="1" u="sng" dirty="0" smtClean="0"/>
              <a:t>personal exemptions and dependency</a:t>
            </a:r>
            <a:r>
              <a:rPr lang="en-US" sz="2200" dirty="0" smtClean="0"/>
              <a:t> </a:t>
            </a:r>
            <a:r>
              <a:rPr lang="en-US" sz="2200" b="1" u="sng" dirty="0" smtClean="0"/>
              <a:t>exemptions</a:t>
            </a:r>
            <a:r>
              <a:rPr lang="en-US" sz="2200" dirty="0" smtClean="0"/>
              <a:t>.  </a:t>
            </a:r>
          </a:p>
          <a:p>
            <a:pPr marL="0" indent="0" eaLnBrk="1" hangingPunct="1">
              <a:lnSpc>
                <a:spcPct val="90000"/>
              </a:lnSpc>
            </a:pPr>
            <a:endParaRPr lang="en-US" sz="2200" dirty="0" smtClean="0"/>
          </a:p>
          <a:p>
            <a:pPr marL="0" indent="0" eaLnBrk="1" hangingPunct="1">
              <a:lnSpc>
                <a:spcPct val="90000"/>
              </a:lnSpc>
            </a:pPr>
            <a:r>
              <a:rPr lang="en-US" sz="2200" dirty="0" smtClean="0"/>
              <a:t>Each exemption </a:t>
            </a:r>
            <a:r>
              <a:rPr lang="en-US" sz="2200" b="1" dirty="0" smtClean="0"/>
              <a:t>reduces</a:t>
            </a:r>
            <a:r>
              <a:rPr lang="en-US" sz="2200" dirty="0" smtClean="0"/>
              <a:t> the income that is subject to tax by the exemption amount.</a:t>
            </a:r>
          </a:p>
          <a:p>
            <a:pPr marL="0" indent="0" eaLnBrk="1" hangingPunct="1">
              <a:lnSpc>
                <a:spcPct val="90000"/>
              </a:lnSpc>
              <a:buFont typeface="Wingdings" pitchFamily="2" charset="2"/>
              <a:buNone/>
            </a:pPr>
            <a:endParaRPr lang="en-US" sz="2200" dirty="0" smtClean="0"/>
          </a:p>
          <a:p>
            <a:pPr marL="0" indent="0" eaLnBrk="1" hangingPunct="1">
              <a:lnSpc>
                <a:spcPct val="90000"/>
              </a:lnSpc>
            </a:pPr>
            <a:r>
              <a:rPr lang="en-US" sz="2200" dirty="0" smtClean="0"/>
              <a:t>For </a:t>
            </a:r>
            <a:r>
              <a:rPr lang="en-US" sz="2200" dirty="0" smtClean="0"/>
              <a:t>2015, </a:t>
            </a:r>
            <a:r>
              <a:rPr lang="en-US" sz="2200" dirty="0" smtClean="0"/>
              <a:t>the exemption amount was </a:t>
            </a:r>
            <a:r>
              <a:rPr lang="en-US" sz="2200" dirty="0" smtClean="0"/>
              <a:t>$4,000.</a:t>
            </a:r>
            <a:endParaRPr lang="en-US" sz="2200" dirty="0" smtClean="0"/>
          </a:p>
          <a:p>
            <a:pPr marL="0" indent="0" eaLnBrk="1" hangingPunct="1">
              <a:lnSpc>
                <a:spcPct val="90000"/>
              </a:lnSpc>
              <a:buFont typeface="Wingdings" pitchFamily="2" charset="2"/>
              <a:buNone/>
            </a:pPr>
            <a:endParaRPr lang="en-US" sz="2200" dirty="0" smtClean="0"/>
          </a:p>
          <a:p>
            <a:pPr marL="0" indent="0" eaLnBrk="1" hangingPunct="1">
              <a:lnSpc>
                <a:spcPct val="90000"/>
              </a:lnSpc>
            </a:pPr>
            <a:r>
              <a:rPr lang="en-US" sz="2200" dirty="0" smtClean="0"/>
              <a:t>Only one exemption can be claimed per person.  </a:t>
            </a:r>
          </a:p>
          <a:p>
            <a:pPr marL="0" indent="0" eaLnBrk="1" hangingPunct="1">
              <a:lnSpc>
                <a:spcPct val="90000"/>
              </a:lnSpc>
            </a:pPr>
            <a:endParaRPr lang="en-US" sz="2200" dirty="0" smtClean="0"/>
          </a:p>
          <a:p>
            <a:pPr marL="0" indent="0" eaLnBrk="1" hangingPunct="1">
              <a:lnSpc>
                <a:spcPct val="90000"/>
              </a:lnSpc>
            </a:pPr>
            <a:r>
              <a:rPr lang="en-US" sz="2200" dirty="0" smtClean="0"/>
              <a:t>An exemption for a particular person cannot be claimed on more than one tax return.</a:t>
            </a:r>
          </a:p>
        </p:txBody>
      </p:sp>
      <p:pic>
        <p:nvPicPr>
          <p:cNvPr id="4100" name="Picture 4" descr="intropic6"/>
          <p:cNvPicPr>
            <a:picLocks noGrp="1" noChangeAspect="1" noChangeArrowheads="1"/>
          </p:cNvPicPr>
          <p:nvPr>
            <p:ph sz="half" idx="2"/>
          </p:nvPr>
        </p:nvPicPr>
        <p:blipFill>
          <a:blip r:embed="rId2" cstate="print"/>
          <a:srcRect/>
          <a:stretch>
            <a:fillRect/>
          </a:stretch>
        </p:blipFill>
        <p:spPr>
          <a:xfrm>
            <a:off x="6478588" y="1676400"/>
            <a:ext cx="2357437" cy="28194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Personal Exemptions</a:t>
            </a:r>
          </a:p>
        </p:txBody>
      </p:sp>
      <p:sp>
        <p:nvSpPr>
          <p:cNvPr id="18435" name="Rectangle 3"/>
          <p:cNvSpPr>
            <a:spLocks noGrp="1" noChangeArrowheads="1"/>
          </p:cNvSpPr>
          <p:nvPr>
            <p:ph type="body" idx="1"/>
          </p:nvPr>
        </p:nvSpPr>
        <p:spPr>
          <a:xfrm>
            <a:off x="762000" y="1295400"/>
            <a:ext cx="7696200" cy="4876800"/>
          </a:xfrm>
        </p:spPr>
        <p:txBody>
          <a:bodyPr/>
          <a:lstStyle/>
          <a:p>
            <a:pPr eaLnBrk="1" hangingPunct="1"/>
            <a:r>
              <a:rPr lang="en-US" sz="2400" smtClean="0"/>
              <a:t>Personal exemptions can be claimed for the taxpayer and spouse. To claim a personal exemption for a spouse,</a:t>
            </a:r>
          </a:p>
          <a:p>
            <a:pPr lvl="1" eaLnBrk="1" hangingPunct="1"/>
            <a:r>
              <a:rPr lang="en-US" sz="2000" smtClean="0"/>
              <a:t>the taxpayers must be married by the last day of the year, or </a:t>
            </a:r>
          </a:p>
          <a:p>
            <a:pPr lvl="1" eaLnBrk="1" hangingPunct="1"/>
            <a:r>
              <a:rPr lang="en-US" sz="2000" smtClean="0"/>
              <a:t>the spouse must have died during the year, and the taxpayer must not have remarried during the year.</a:t>
            </a:r>
          </a:p>
          <a:p>
            <a:pPr lvl="1" eaLnBrk="1" hangingPunct="1"/>
            <a:r>
              <a:rPr lang="en-US" sz="2000" smtClean="0"/>
              <a:t>On separate return, if married filing separately, spouse must have no income</a:t>
            </a:r>
          </a:p>
          <a:p>
            <a:pPr lvl="1" eaLnBrk="1" hangingPunct="1">
              <a:buFont typeface="Wingdings" pitchFamily="2" charset="2"/>
              <a:buNone/>
            </a:pPr>
            <a:endParaRPr lang="en-US" sz="2000" smtClean="0"/>
          </a:p>
          <a:p>
            <a:pPr eaLnBrk="1" hangingPunct="1"/>
            <a:r>
              <a:rPr lang="en-US" sz="2400" smtClean="0"/>
              <a:t>A taxpayer cannot claim a personal exemption for the taxpayer or the spouse if he or she can be claimed as a dependent on another tax return.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ppt_x</p:attrName>
                                        </p:attrNameLst>
                                      </p:cBhvr>
                                      <p:tavLst>
                                        <p:tav tm="0">
                                          <p:val>
                                            <p:strVal val="#ppt_x-.2"/>
                                          </p:val>
                                        </p:tav>
                                        <p:tav tm="100000">
                                          <p:val>
                                            <p:strVal val="#ppt_x"/>
                                          </p:val>
                                        </p:tav>
                                      </p:tavLst>
                                    </p:anim>
                                    <p:anim calcmode="lin" valueType="num">
                                      <p:cBhvr>
                                        <p:cTn id="8" dur="1000" fill="hold"/>
                                        <p:tgtEl>
                                          <p:spTgt spid="184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500"/>
                                        <p:tgtEl>
                                          <p:spTgt spid="18435">
                                            <p:txEl>
                                              <p:pRg st="0" end="0"/>
                                            </p:txEl>
                                          </p:spTgt>
                                        </p:tgtEl>
                                      </p:cBhvr>
                                    </p:animEffect>
                                    <p:anim calcmode="lin" valueType="num">
                                      <p:cBhvr>
                                        <p:cTn id="1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4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435">
                                            <p:txEl>
                                              <p:pRg st="1" end="1"/>
                                            </p:txEl>
                                          </p:spTgt>
                                        </p:tgtEl>
                                        <p:attrNameLst>
                                          <p:attrName>style.visibility</p:attrName>
                                        </p:attrNameLst>
                                      </p:cBhvr>
                                      <p:to>
                                        <p:strVal val="visible"/>
                                      </p:to>
                                    </p:set>
                                    <p:animEffect transition="in" filter="fade">
                                      <p:cBhvr>
                                        <p:cTn id="21" dur="500"/>
                                        <p:tgtEl>
                                          <p:spTgt spid="18435">
                                            <p:txEl>
                                              <p:pRg st="1" end="1"/>
                                            </p:txEl>
                                          </p:spTgt>
                                        </p:tgtEl>
                                      </p:cBhvr>
                                    </p:animEffect>
                                    <p:anim calcmode="lin" valueType="num">
                                      <p:cBhvr>
                                        <p:cTn id="22"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843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435">
                                            <p:txEl>
                                              <p:pRg st="2" end="2"/>
                                            </p:txEl>
                                          </p:spTgt>
                                        </p:tgtEl>
                                        <p:attrNameLst>
                                          <p:attrName>style.visibility</p:attrName>
                                        </p:attrNameLst>
                                      </p:cBhvr>
                                      <p:to>
                                        <p:strVal val="visible"/>
                                      </p:to>
                                    </p:set>
                                    <p:animEffect transition="in" filter="fade">
                                      <p:cBhvr>
                                        <p:cTn id="28" dur="500"/>
                                        <p:tgtEl>
                                          <p:spTgt spid="18435">
                                            <p:txEl>
                                              <p:pRg st="2" end="2"/>
                                            </p:txEl>
                                          </p:spTgt>
                                        </p:tgtEl>
                                      </p:cBhvr>
                                    </p:animEffect>
                                    <p:anim calcmode="lin" valueType="num">
                                      <p:cBhvr>
                                        <p:cTn id="2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843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8435">
                                            <p:txEl>
                                              <p:pRg st="3" end="3"/>
                                            </p:txEl>
                                          </p:spTgt>
                                        </p:tgtEl>
                                        <p:attrNameLst>
                                          <p:attrName>style.visibility</p:attrName>
                                        </p:attrNameLst>
                                      </p:cBhvr>
                                      <p:to>
                                        <p:strVal val="visible"/>
                                      </p:to>
                                    </p:set>
                                    <p:animEffect transition="in" filter="fade">
                                      <p:cBhvr>
                                        <p:cTn id="35" dur="500"/>
                                        <p:tgtEl>
                                          <p:spTgt spid="18435">
                                            <p:txEl>
                                              <p:pRg st="3" end="3"/>
                                            </p:txEl>
                                          </p:spTgt>
                                        </p:tgtEl>
                                      </p:cBhvr>
                                    </p:animEffect>
                                    <p:anim calcmode="lin" valueType="num">
                                      <p:cBhvr>
                                        <p:cTn id="36"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843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8435">
                                            <p:txEl>
                                              <p:pRg st="5" end="5"/>
                                            </p:txEl>
                                          </p:spTgt>
                                        </p:tgtEl>
                                        <p:attrNameLst>
                                          <p:attrName>style.visibility</p:attrName>
                                        </p:attrNameLst>
                                      </p:cBhvr>
                                      <p:to>
                                        <p:strVal val="visible"/>
                                      </p:to>
                                    </p:set>
                                    <p:animEffect transition="in" filter="fade">
                                      <p:cBhvr>
                                        <p:cTn id="42" dur="500"/>
                                        <p:tgtEl>
                                          <p:spTgt spid="18435">
                                            <p:txEl>
                                              <p:pRg st="5" end="5"/>
                                            </p:txEl>
                                          </p:spTgt>
                                        </p:tgtEl>
                                      </p:cBhvr>
                                    </p:animEffect>
                                    <p:anim calcmode="lin" valueType="num">
                                      <p:cBhvr>
                                        <p:cTn id="43"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8435">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Quick Check!</a:t>
            </a:r>
          </a:p>
        </p:txBody>
      </p:sp>
      <p:sp>
        <p:nvSpPr>
          <p:cNvPr id="20483" name="Rectangle 3"/>
          <p:cNvSpPr>
            <a:spLocks noGrp="1" noChangeArrowheads="1"/>
          </p:cNvSpPr>
          <p:nvPr>
            <p:ph type="body" idx="1"/>
          </p:nvPr>
        </p:nvSpPr>
        <p:spPr>
          <a:xfrm>
            <a:off x="381000" y="914400"/>
            <a:ext cx="8302625" cy="5257800"/>
          </a:xfrm>
        </p:spPr>
        <p:txBody>
          <a:bodyPr/>
          <a:lstStyle/>
          <a:p>
            <a:pPr marL="400050" indent="-400050" eaLnBrk="1" hangingPunct="1">
              <a:lnSpc>
                <a:spcPct val="80000"/>
              </a:lnSpc>
              <a:buFont typeface="Wingdings" pitchFamily="2" charset="2"/>
              <a:buNone/>
            </a:pPr>
            <a:r>
              <a:rPr lang="en-US" sz="1400" dirty="0" smtClean="0"/>
              <a:t>1.  Omar and Nadia are married and file a joint return.  Both have gross income.  Neither can be claimed as a dependent on any other tax return.  How many personal exemptions can Omar and Nadia claim on their tax return?</a:t>
            </a:r>
          </a:p>
          <a:p>
            <a:pPr marL="400050" indent="-400050" eaLnBrk="1" hangingPunct="1">
              <a:lnSpc>
                <a:spcPct val="80000"/>
              </a:lnSpc>
              <a:buFont typeface="Wingdings" pitchFamily="2" charset="2"/>
              <a:buNone/>
            </a:pPr>
            <a:r>
              <a:rPr lang="en-US" sz="1400" dirty="0" smtClean="0"/>
              <a:t>		a.  0</a:t>
            </a:r>
          </a:p>
          <a:p>
            <a:pPr marL="400050" indent="-400050" eaLnBrk="1" hangingPunct="1">
              <a:lnSpc>
                <a:spcPct val="80000"/>
              </a:lnSpc>
              <a:buFont typeface="Wingdings" pitchFamily="2" charset="2"/>
              <a:buNone/>
            </a:pPr>
            <a:r>
              <a:rPr lang="en-US" sz="1400" dirty="0" smtClean="0"/>
              <a:t>		b.  1</a:t>
            </a:r>
          </a:p>
          <a:p>
            <a:pPr marL="400050" indent="-400050" eaLnBrk="1" hangingPunct="1">
              <a:lnSpc>
                <a:spcPct val="80000"/>
              </a:lnSpc>
              <a:buFont typeface="Wingdings" pitchFamily="2" charset="2"/>
              <a:buNone/>
            </a:pPr>
            <a:r>
              <a:rPr lang="en-US" sz="1400" dirty="0" smtClean="0"/>
              <a:t>		c.  2</a:t>
            </a:r>
          </a:p>
          <a:p>
            <a:pPr marL="400050" indent="-400050" eaLnBrk="1" hangingPunct="1">
              <a:lnSpc>
                <a:spcPct val="80000"/>
              </a:lnSpc>
              <a:buFont typeface="Wingdings" pitchFamily="2" charset="2"/>
              <a:buNone/>
            </a:pPr>
            <a:endParaRPr lang="en-US" sz="1400" dirty="0" smtClean="0"/>
          </a:p>
          <a:p>
            <a:pPr marL="400050" indent="-400050" eaLnBrk="1" hangingPunct="1">
              <a:lnSpc>
                <a:spcPct val="80000"/>
              </a:lnSpc>
              <a:buFont typeface="Wingdings" pitchFamily="2" charset="2"/>
              <a:buNone/>
            </a:pPr>
            <a:r>
              <a:rPr lang="en-US" sz="1400" dirty="0" smtClean="0"/>
              <a:t>2.  Winona is 16 years old and a full-time student. She earned 3100 during the summer. She can be claimed as a dependent on her parents’ tax return.  How many personal exemptions can Winona claim on her tax return?</a:t>
            </a:r>
          </a:p>
          <a:p>
            <a:pPr marL="400050" indent="-400050" eaLnBrk="1" hangingPunct="1">
              <a:lnSpc>
                <a:spcPct val="80000"/>
              </a:lnSpc>
              <a:buFont typeface="Wingdings" pitchFamily="2" charset="2"/>
              <a:buNone/>
            </a:pPr>
            <a:r>
              <a:rPr lang="en-US" sz="1400" dirty="0" smtClean="0"/>
              <a:t>		a.  0</a:t>
            </a:r>
          </a:p>
          <a:p>
            <a:pPr marL="400050" indent="-400050" eaLnBrk="1" hangingPunct="1">
              <a:lnSpc>
                <a:spcPct val="80000"/>
              </a:lnSpc>
              <a:buFont typeface="Wingdings" pitchFamily="2" charset="2"/>
              <a:buNone/>
            </a:pPr>
            <a:r>
              <a:rPr lang="en-US" sz="1400" dirty="0" smtClean="0"/>
              <a:t>		b.  1</a:t>
            </a:r>
          </a:p>
          <a:p>
            <a:pPr marL="400050" indent="-400050" eaLnBrk="1" hangingPunct="1">
              <a:lnSpc>
                <a:spcPct val="80000"/>
              </a:lnSpc>
              <a:buFont typeface="Wingdings" pitchFamily="2" charset="2"/>
              <a:buNone/>
            </a:pPr>
            <a:r>
              <a:rPr lang="en-US" sz="1400" dirty="0" smtClean="0"/>
              <a:t>		c.  2</a:t>
            </a:r>
          </a:p>
          <a:p>
            <a:pPr marL="400050" indent="-400050" eaLnBrk="1" hangingPunct="1">
              <a:lnSpc>
                <a:spcPct val="80000"/>
              </a:lnSpc>
              <a:buFont typeface="Wingdings" pitchFamily="2" charset="2"/>
              <a:buNone/>
            </a:pPr>
            <a:endParaRPr lang="en-US" sz="1400" dirty="0" smtClean="0"/>
          </a:p>
          <a:p>
            <a:pPr marL="400050" indent="-400050" eaLnBrk="1" hangingPunct="1">
              <a:lnSpc>
                <a:spcPct val="80000"/>
              </a:lnSpc>
              <a:buFont typeface="Wingdings" pitchFamily="2" charset="2"/>
              <a:buNone/>
            </a:pPr>
            <a:r>
              <a:rPr lang="en-US" sz="1400" dirty="0" smtClean="0"/>
              <a:t>3.  Della and Brad are married.  Each uses the married filing separate return filing status.  Neither can be claimed as a dependent on any other tax return.  How many personal exemptions can Della claim on her tax return?</a:t>
            </a:r>
          </a:p>
          <a:p>
            <a:pPr marL="400050" indent="-400050" eaLnBrk="1" hangingPunct="1">
              <a:lnSpc>
                <a:spcPct val="80000"/>
              </a:lnSpc>
              <a:buFont typeface="Wingdings" pitchFamily="2" charset="2"/>
              <a:buNone/>
            </a:pPr>
            <a:r>
              <a:rPr lang="en-US" sz="1400" dirty="0" smtClean="0"/>
              <a:t>		a.  0</a:t>
            </a:r>
          </a:p>
          <a:p>
            <a:pPr marL="400050" indent="-400050" eaLnBrk="1" hangingPunct="1">
              <a:lnSpc>
                <a:spcPct val="80000"/>
              </a:lnSpc>
              <a:buFont typeface="Wingdings" pitchFamily="2" charset="2"/>
              <a:buNone/>
            </a:pPr>
            <a:r>
              <a:rPr lang="en-US" sz="1400" dirty="0" smtClean="0"/>
              <a:t>		b.  1</a:t>
            </a:r>
          </a:p>
          <a:p>
            <a:pPr marL="400050" indent="-400050" eaLnBrk="1" hangingPunct="1">
              <a:lnSpc>
                <a:spcPct val="80000"/>
              </a:lnSpc>
              <a:buFont typeface="Wingdings" pitchFamily="2" charset="2"/>
              <a:buNone/>
            </a:pPr>
            <a:r>
              <a:rPr lang="en-US" sz="1400" dirty="0" smtClean="0"/>
              <a:t>		c.  2</a:t>
            </a:r>
          </a:p>
          <a:p>
            <a:pPr marL="400050" indent="-400050" eaLnBrk="1" hangingPunct="1">
              <a:lnSpc>
                <a:spcPct val="80000"/>
              </a:lnSpc>
              <a:buFont typeface="Wingdings" pitchFamily="2" charset="2"/>
              <a:buNone/>
            </a:pPr>
            <a:endParaRPr lang="en-US" sz="1400" dirty="0" smtClean="0"/>
          </a:p>
          <a:p>
            <a:pPr marL="400050" indent="-400050" eaLnBrk="1" hangingPunct="1">
              <a:lnSpc>
                <a:spcPct val="80000"/>
              </a:lnSpc>
              <a:buFont typeface="Wingdings" pitchFamily="2" charset="2"/>
              <a:buNone/>
            </a:pPr>
            <a:r>
              <a:rPr lang="en-US" sz="1400" dirty="0" smtClean="0"/>
              <a:t>4.  Tonya and Charles filed a joint return in 2012.  Charles died in 2013.  Tonya has not remarried.  How many personal exemptions can Tonya claim on her 2013 tax return?</a:t>
            </a:r>
          </a:p>
          <a:p>
            <a:pPr marL="400050" indent="-400050" eaLnBrk="1" hangingPunct="1">
              <a:lnSpc>
                <a:spcPct val="80000"/>
              </a:lnSpc>
              <a:buFont typeface="Wingdings" pitchFamily="2" charset="2"/>
              <a:buNone/>
            </a:pPr>
            <a:r>
              <a:rPr lang="en-US" sz="1400" dirty="0" smtClean="0"/>
              <a:t>		a.  0</a:t>
            </a:r>
          </a:p>
          <a:p>
            <a:pPr marL="400050" indent="-400050" eaLnBrk="1" hangingPunct="1">
              <a:lnSpc>
                <a:spcPct val="80000"/>
              </a:lnSpc>
              <a:buFont typeface="Wingdings" pitchFamily="2" charset="2"/>
              <a:buNone/>
            </a:pPr>
            <a:r>
              <a:rPr lang="en-US" sz="1400" dirty="0" smtClean="0"/>
              <a:t>		b.  1</a:t>
            </a:r>
          </a:p>
          <a:p>
            <a:pPr marL="400050" indent="-400050" eaLnBrk="1" hangingPunct="1">
              <a:lnSpc>
                <a:spcPct val="80000"/>
              </a:lnSpc>
              <a:buFont typeface="Wingdings" pitchFamily="2" charset="2"/>
              <a:buNone/>
            </a:pPr>
            <a:r>
              <a:rPr lang="en-US" sz="1400" dirty="0" smtClean="0"/>
              <a:t>		c.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0483">
                                            <p:txEl>
                                              <p:pRg st="3" end="3"/>
                                            </p:txEl>
                                          </p:spTgt>
                                        </p:tgtEl>
                                        <p:attrNameLst>
                                          <p:attrName>style.color</p:attrName>
                                        </p:attrNameLst>
                                      </p:cBhvr>
                                      <p:to>
                                        <a:srgbClr val="FF00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20483">
                                            <p:txEl>
                                              <p:pRg st="6" end="6"/>
                                            </p:txEl>
                                          </p:spTgt>
                                        </p:tgtEl>
                                        <p:attrNameLst>
                                          <p:attrName>style.color</p:attrName>
                                        </p:attrNameLst>
                                      </p:cBhvr>
                                      <p:to>
                                        <a:srgbClr val="FF0000"/>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20483">
                                            <p:txEl>
                                              <p:pRg st="12" end="12"/>
                                            </p:txEl>
                                          </p:spTgt>
                                        </p:tgtEl>
                                        <p:attrNameLst>
                                          <p:attrName>style.color</p:attrName>
                                        </p:attrNameLst>
                                      </p:cBhvr>
                                      <p:to>
                                        <a:srgbClr val="FF0000"/>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20483">
                                            <p:txEl>
                                              <p:pRg st="18" end="18"/>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Dependency Exemptions</a:t>
            </a:r>
          </a:p>
        </p:txBody>
      </p:sp>
      <p:sp>
        <p:nvSpPr>
          <p:cNvPr id="22531" name="Rectangle 3"/>
          <p:cNvSpPr>
            <a:spLocks noGrp="1" noChangeArrowheads="1"/>
          </p:cNvSpPr>
          <p:nvPr>
            <p:ph type="body" sz="half" idx="1"/>
          </p:nvPr>
        </p:nvSpPr>
        <p:spPr>
          <a:xfrm>
            <a:off x="685800" y="1295400"/>
            <a:ext cx="8001000" cy="1371600"/>
          </a:xfrm>
        </p:spPr>
        <p:txBody>
          <a:bodyPr/>
          <a:lstStyle/>
          <a:p>
            <a:pPr eaLnBrk="1" hangingPunct="1">
              <a:lnSpc>
                <a:spcPct val="80000"/>
              </a:lnSpc>
            </a:pPr>
            <a:r>
              <a:rPr lang="en-US" sz="1700" smtClean="0"/>
              <a:t>Remember that a dependent is a person other than the taxpayer who entitles the taxpayer to claim a dependency exemption.</a:t>
            </a:r>
          </a:p>
          <a:p>
            <a:pPr eaLnBrk="1" hangingPunct="1">
              <a:lnSpc>
                <a:spcPct val="80000"/>
              </a:lnSpc>
              <a:buFont typeface="Wingdings" pitchFamily="2" charset="2"/>
              <a:buNone/>
            </a:pPr>
            <a:endParaRPr lang="en-US" sz="1700" smtClean="0"/>
          </a:p>
          <a:p>
            <a:pPr eaLnBrk="1" hangingPunct="1">
              <a:lnSpc>
                <a:spcPct val="80000"/>
              </a:lnSpc>
            </a:pPr>
            <a:r>
              <a:rPr lang="en-US" sz="1700" smtClean="0"/>
              <a:t>To claim a dependency exemption, </a:t>
            </a:r>
            <a:r>
              <a:rPr lang="en-US" sz="1700" b="1" u="sng" smtClean="0"/>
              <a:t>all</a:t>
            </a:r>
            <a:r>
              <a:rPr lang="en-US" sz="1700" smtClean="0"/>
              <a:t> of the dependency tests must be met.</a:t>
            </a:r>
          </a:p>
          <a:p>
            <a:pPr eaLnBrk="1" hangingPunct="1">
              <a:lnSpc>
                <a:spcPct val="80000"/>
              </a:lnSpc>
              <a:buFont typeface="Wingdings" pitchFamily="2" charset="2"/>
              <a:buNone/>
            </a:pPr>
            <a:endParaRPr lang="en-US" sz="1700" smtClean="0"/>
          </a:p>
          <a:p>
            <a:pPr eaLnBrk="1" hangingPunct="1">
              <a:lnSpc>
                <a:spcPct val="80000"/>
              </a:lnSpc>
              <a:buFont typeface="Wingdings" pitchFamily="2" charset="2"/>
              <a:buNone/>
            </a:pPr>
            <a:endParaRPr lang="en-US" sz="1700" smtClean="0"/>
          </a:p>
          <a:p>
            <a:pPr eaLnBrk="1" hangingPunct="1">
              <a:lnSpc>
                <a:spcPct val="80000"/>
              </a:lnSpc>
            </a:pPr>
            <a:endParaRPr lang="en-US" sz="1700" smtClean="0"/>
          </a:p>
        </p:txBody>
      </p:sp>
      <p:graphicFrame>
        <p:nvGraphicFramePr>
          <p:cNvPr id="22581" name="Group 53"/>
          <p:cNvGraphicFramePr>
            <a:graphicFrameLocks noGrp="1"/>
          </p:cNvGraphicFramePr>
          <p:nvPr>
            <p:ph sz="half" idx="2"/>
          </p:nvPr>
        </p:nvGraphicFramePr>
        <p:xfrm>
          <a:off x="1143000" y="2590800"/>
          <a:ext cx="6553200" cy="3225801"/>
        </p:xfrm>
        <a:graphic>
          <a:graphicData uri="http://schemas.openxmlformats.org/drawingml/2006/table">
            <a:tbl>
              <a:tblPr/>
              <a:tblGrid>
                <a:gridCol w="3276600"/>
                <a:gridCol w="3276600"/>
              </a:tblGrid>
              <a:tr h="3952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sng" strike="noStrike" cap="none" normalizeH="0" baseline="0" smtClean="0">
                          <a:ln>
                            <a:noFill/>
                          </a:ln>
                          <a:solidFill>
                            <a:schemeClr val="tx1"/>
                          </a:solidFill>
                          <a:effectLst/>
                          <a:latin typeface="Arial" charset="0"/>
                        </a:rPr>
                        <a:t>Qualifying Child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900" b="1" i="0" u="sng" strike="noStrike" cap="none" normalizeH="0" baseline="0" smtClean="0">
                          <a:ln>
                            <a:noFill/>
                          </a:ln>
                          <a:solidFill>
                            <a:schemeClr val="tx1"/>
                          </a:solidFill>
                          <a:effectLst/>
                          <a:latin typeface="Arial" charset="0"/>
                        </a:rPr>
                        <a:t>Qualifying Relative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Dependent Taxpayer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Dependent Taxpayer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Joint Return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Joint Return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Citizenship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Citizenship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Relationship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Not a Qualifying Child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Age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Member of Household or Relationship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Residency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Gross Income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Support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0" i="0" u="none" strike="noStrike" cap="none" normalizeH="0" baseline="0" smtClean="0">
                          <a:ln>
                            <a:noFill/>
                          </a:ln>
                          <a:solidFill>
                            <a:schemeClr val="tx1"/>
                          </a:solidFill>
                          <a:effectLst/>
                          <a:latin typeface="Arial" charset="0"/>
                        </a:rPr>
                        <a:t>Support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500"/>
                                        <p:tgtEl>
                                          <p:spTgt spid="22531">
                                            <p:txEl>
                                              <p:pRg st="0" end="0"/>
                                            </p:txEl>
                                          </p:spTgt>
                                        </p:tgtEl>
                                      </p:cBhvr>
                                    </p:animEffect>
                                    <p:anim calcmode="lin" valueType="num">
                                      <p:cBhvr>
                                        <p:cTn id="15"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500"/>
                                        <p:tgtEl>
                                          <p:spTgt spid="22531">
                                            <p:txEl>
                                              <p:pRg st="2" end="2"/>
                                            </p:txEl>
                                          </p:spTgt>
                                        </p:tgtEl>
                                      </p:cBhvr>
                                    </p:animEffect>
                                    <p:anim calcmode="lin" valueType="num">
                                      <p:cBhvr>
                                        <p:cTn id="22"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smtClean="0"/>
              <a:t>Exemptions - Comprehensive Example</a:t>
            </a:r>
          </a:p>
        </p:txBody>
      </p:sp>
      <p:sp>
        <p:nvSpPr>
          <p:cNvPr id="23555" name="Rectangle 3"/>
          <p:cNvSpPr>
            <a:spLocks noGrp="1" noChangeArrowheads="1"/>
          </p:cNvSpPr>
          <p:nvPr>
            <p:ph type="body" idx="1"/>
          </p:nvPr>
        </p:nvSpPr>
        <p:spPr>
          <a:xfrm>
            <a:off x="762000" y="1219200"/>
            <a:ext cx="7696200" cy="4953000"/>
          </a:xfrm>
        </p:spPr>
        <p:txBody>
          <a:bodyPr/>
          <a:lstStyle/>
          <a:p>
            <a:pPr marL="0" indent="0" eaLnBrk="1" hangingPunct="1">
              <a:lnSpc>
                <a:spcPct val="80000"/>
              </a:lnSpc>
              <a:buFont typeface="Wingdings" pitchFamily="2" charset="2"/>
              <a:buNone/>
            </a:pPr>
            <a:r>
              <a:rPr lang="en-US" sz="1900" smtClean="0"/>
              <a:t>Brian and Sylvia Lyons are married, live in California, and file a joint return.  They have two children, Jocelyn and Libby, who lived with them the entire year.  The Lyonses were the sole supporters of their children.  Neither child had any income during the year.  In addition, Sylvia’s cousin Richard Hayes lived with the Lyonses for the entire year.  Richard earned $400 mowing lawns.  The Lyonses provided more than 50% of Richard’s support.  The Lyonses can claim five exemptions:  </a:t>
            </a:r>
          </a:p>
          <a:p>
            <a:pPr marL="0" indent="0" eaLnBrk="1" hangingPunct="1">
              <a:lnSpc>
                <a:spcPct val="80000"/>
              </a:lnSpc>
              <a:buFont typeface="Wingdings" pitchFamily="2" charset="2"/>
              <a:buNone/>
            </a:pPr>
            <a:endParaRPr lang="en-US" sz="1900" smtClean="0"/>
          </a:p>
          <a:p>
            <a:pPr marL="0" indent="0" eaLnBrk="1" hangingPunct="1">
              <a:lnSpc>
                <a:spcPct val="80000"/>
              </a:lnSpc>
              <a:buFont typeface="Wingdings" pitchFamily="2" charset="2"/>
              <a:buNone/>
            </a:pPr>
            <a:r>
              <a:rPr lang="en-US" sz="1900" smtClean="0"/>
              <a:t>The Lyonses can claim 5 exemptions:</a:t>
            </a:r>
          </a:p>
          <a:p>
            <a:pPr marL="0" indent="0" eaLnBrk="1" hangingPunct="1">
              <a:lnSpc>
                <a:spcPct val="80000"/>
              </a:lnSpc>
            </a:pPr>
            <a:r>
              <a:rPr lang="en-US" sz="1900" smtClean="0"/>
              <a:t>Two personal exemptions (one for Brian and one for Sylvia)</a:t>
            </a:r>
          </a:p>
          <a:p>
            <a:pPr marL="0" indent="0" eaLnBrk="1" hangingPunct="1">
              <a:lnSpc>
                <a:spcPct val="80000"/>
              </a:lnSpc>
            </a:pPr>
            <a:r>
              <a:rPr lang="en-US" sz="1900" smtClean="0"/>
              <a:t>Three dependency exemptions (one each for Jocelyn, Libby, and Richard)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fade">
                                      <p:cBhvr>
                                        <p:cTn id="14" dur="500"/>
                                        <p:tgtEl>
                                          <p:spTgt spid="23555">
                                            <p:txEl>
                                              <p:pRg st="0" end="0"/>
                                            </p:txEl>
                                          </p:spTgt>
                                        </p:tgtEl>
                                      </p:cBhvr>
                                    </p:animEffect>
                                    <p:anim calcmode="lin" valueType="num">
                                      <p:cBhvr>
                                        <p:cTn id="15"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500"/>
                                        <p:tgtEl>
                                          <p:spTgt spid="23555">
                                            <p:txEl>
                                              <p:pRg st="2" end="2"/>
                                            </p:txEl>
                                          </p:spTgt>
                                        </p:tgtEl>
                                      </p:cBhvr>
                                    </p:animEffect>
                                    <p:anim calcmode="lin" valueType="num">
                                      <p:cBhvr>
                                        <p:cTn id="22"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35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500"/>
                                        <p:tgtEl>
                                          <p:spTgt spid="23555">
                                            <p:txEl>
                                              <p:pRg st="3" end="3"/>
                                            </p:txEl>
                                          </p:spTgt>
                                        </p:tgtEl>
                                      </p:cBhvr>
                                    </p:animEffect>
                                    <p:anim calcmode="lin" valueType="num">
                                      <p:cBhvr>
                                        <p:cTn id="2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55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Effect transition="in" filter="fade">
                                      <p:cBhvr>
                                        <p:cTn id="35" dur="500"/>
                                        <p:tgtEl>
                                          <p:spTgt spid="23555">
                                            <p:txEl>
                                              <p:pRg st="4" end="4"/>
                                            </p:txEl>
                                          </p:spTgt>
                                        </p:tgtEl>
                                      </p:cBhvr>
                                    </p:animEffect>
                                    <p:anim calcmode="lin" valueType="num">
                                      <p:cBhvr>
                                        <p:cTn id="36"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355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Dependency Tests for the Lyonses</a:t>
            </a:r>
          </a:p>
        </p:txBody>
      </p:sp>
      <p:sp>
        <p:nvSpPr>
          <p:cNvPr id="24579" name="Rectangle 3"/>
          <p:cNvSpPr>
            <a:spLocks noGrp="1" noChangeArrowheads="1"/>
          </p:cNvSpPr>
          <p:nvPr>
            <p:ph type="body" idx="1"/>
          </p:nvPr>
        </p:nvSpPr>
        <p:spPr>
          <a:xfrm>
            <a:off x="381000" y="1143000"/>
            <a:ext cx="8229600" cy="4800600"/>
          </a:xfrm>
        </p:spPr>
        <p:txBody>
          <a:bodyPr/>
          <a:lstStyle/>
          <a:p>
            <a:pPr eaLnBrk="1" hangingPunct="1">
              <a:lnSpc>
                <a:spcPct val="80000"/>
              </a:lnSpc>
              <a:buFont typeface="Wingdings" pitchFamily="2" charset="2"/>
              <a:buNone/>
            </a:pPr>
            <a:r>
              <a:rPr lang="en-US" sz="1600" b="1" smtClean="0"/>
              <a:t>Dependency Test		Jocelyn and Libby		Richard</a:t>
            </a:r>
            <a:endParaRPr lang="en-US" sz="1600" smtClean="0"/>
          </a:p>
          <a:p>
            <a:pPr eaLnBrk="1" hangingPunct="1">
              <a:lnSpc>
                <a:spcPct val="80000"/>
              </a:lnSpc>
              <a:buFont typeface="Wingdings" pitchFamily="2" charset="2"/>
              <a:buNone/>
            </a:pPr>
            <a:r>
              <a:rPr lang="en-US" sz="1800" smtClean="0"/>
              <a:t>Member of household	relationship		member of household</a:t>
            </a:r>
          </a:p>
          <a:p>
            <a:pPr eaLnBrk="1" hangingPunct="1">
              <a:lnSpc>
                <a:spcPct val="80000"/>
              </a:lnSpc>
              <a:buFont typeface="Wingdings" pitchFamily="2" charset="2"/>
              <a:buNone/>
            </a:pPr>
            <a:r>
              <a:rPr lang="en-US" sz="1800" smtClean="0"/>
              <a:t>or relationship test</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Citizen or resident test	resident			resident</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Joint return test		do not file returns		does not file a return</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Gross income test	n/a			$400 is less than</a:t>
            </a:r>
          </a:p>
          <a:p>
            <a:pPr eaLnBrk="1" hangingPunct="1">
              <a:lnSpc>
                <a:spcPct val="80000"/>
              </a:lnSpc>
              <a:buFont typeface="Wingdings" pitchFamily="2" charset="2"/>
              <a:buNone/>
            </a:pPr>
            <a:r>
              <a:rPr lang="en-US" sz="1800" smtClean="0"/>
              <a:t>							exemption amount</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Support test		Lyonses provide 		Lyonses provide more </a:t>
            </a:r>
          </a:p>
          <a:p>
            <a:pPr eaLnBrk="1" hangingPunct="1">
              <a:lnSpc>
                <a:spcPct val="80000"/>
              </a:lnSpc>
              <a:buFont typeface="Wingdings" pitchFamily="2" charset="2"/>
              <a:buNone/>
            </a:pPr>
            <a:r>
              <a:rPr lang="en-US" sz="1800" smtClean="0"/>
              <a:t>				100% of support		than 50% of support</a:t>
            </a:r>
          </a:p>
          <a:p>
            <a:pPr eaLnBrk="1" hangingPunct="1">
              <a:lnSpc>
                <a:spcPct val="80000"/>
              </a:lnSpc>
              <a:buFont typeface="Wingdings" pitchFamily="2" charset="2"/>
              <a:buNone/>
            </a:pPr>
            <a:endParaRPr lang="en-US" sz="1800" b="1" smtClean="0"/>
          </a:p>
          <a:p>
            <a:pPr eaLnBrk="1" hangingPunct="1">
              <a:lnSpc>
                <a:spcPct val="80000"/>
              </a:lnSpc>
              <a:buFont typeface="Wingdings" pitchFamily="2" charset="2"/>
              <a:buNone/>
            </a:pPr>
            <a:r>
              <a:rPr lang="en-US" sz="1800" smtClean="0"/>
              <a:t>Age Test		10 &amp; 12			n/a</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Residency Test		lived with all year		n/a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ppt_x</p:attrName>
                                        </p:attrNameLst>
                                      </p:cBhvr>
                                      <p:tavLst>
                                        <p:tav tm="0">
                                          <p:val>
                                            <p:strVal val="#ppt_x-.2"/>
                                          </p:val>
                                        </p:tav>
                                        <p:tav tm="100000">
                                          <p:val>
                                            <p:strVal val="#ppt_x"/>
                                          </p:val>
                                        </p:tav>
                                      </p:tavLst>
                                    </p:anim>
                                    <p:anim calcmode="lin" valueType="num">
                                      <p:cBhvr>
                                        <p:cTn id="8" dur="1000" fill="hold"/>
                                        <p:tgtEl>
                                          <p:spTgt spid="24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500"/>
                                        <p:tgtEl>
                                          <p:spTgt spid="24579">
                                            <p:txEl>
                                              <p:pRg st="1" end="1"/>
                                            </p:txEl>
                                          </p:spTgt>
                                        </p:tgtEl>
                                      </p:cBhvr>
                                    </p:animEffect>
                                    <p:anim calcmode="lin" valueType="num">
                                      <p:cBhvr>
                                        <p:cTn id="2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579">
                                            <p:txEl>
                                              <p:pRg st="2" end="2"/>
                                            </p:txEl>
                                          </p:spTgt>
                                        </p:tgtEl>
                                        <p:attrNameLst>
                                          <p:attrName>style.visibility</p:attrName>
                                        </p:attrNameLst>
                                      </p:cBhvr>
                                      <p:to>
                                        <p:strVal val="visible"/>
                                      </p:to>
                                    </p:set>
                                    <p:animEffect transition="in" filter="fade">
                                      <p:cBhvr>
                                        <p:cTn id="28" dur="500"/>
                                        <p:tgtEl>
                                          <p:spTgt spid="24579">
                                            <p:txEl>
                                              <p:pRg st="2" end="2"/>
                                            </p:txEl>
                                          </p:spTgt>
                                        </p:tgtEl>
                                      </p:cBhvr>
                                    </p:animEffect>
                                    <p:anim calcmode="lin" valueType="num">
                                      <p:cBhvr>
                                        <p:cTn id="2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fade">
                                      <p:cBhvr>
                                        <p:cTn id="35" dur="500"/>
                                        <p:tgtEl>
                                          <p:spTgt spid="24579">
                                            <p:txEl>
                                              <p:pRg st="4" end="4"/>
                                            </p:txEl>
                                          </p:spTgt>
                                        </p:tgtEl>
                                      </p:cBhvr>
                                    </p:animEffect>
                                    <p:anim calcmode="lin" valueType="num">
                                      <p:cBhvr>
                                        <p:cTn id="36"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457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4579">
                                            <p:txEl>
                                              <p:pRg st="6" end="6"/>
                                            </p:txEl>
                                          </p:spTgt>
                                        </p:tgtEl>
                                        <p:attrNameLst>
                                          <p:attrName>style.visibility</p:attrName>
                                        </p:attrNameLst>
                                      </p:cBhvr>
                                      <p:to>
                                        <p:strVal val="visible"/>
                                      </p:to>
                                    </p:set>
                                    <p:animEffect transition="in" filter="fade">
                                      <p:cBhvr>
                                        <p:cTn id="42" dur="500"/>
                                        <p:tgtEl>
                                          <p:spTgt spid="24579">
                                            <p:txEl>
                                              <p:pRg st="6" end="6"/>
                                            </p:txEl>
                                          </p:spTgt>
                                        </p:tgtEl>
                                      </p:cBhvr>
                                    </p:animEffect>
                                    <p:anim calcmode="lin" valueType="num">
                                      <p:cBhvr>
                                        <p:cTn id="4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2457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4579">
                                            <p:txEl>
                                              <p:pRg st="8" end="8"/>
                                            </p:txEl>
                                          </p:spTgt>
                                        </p:tgtEl>
                                        <p:attrNameLst>
                                          <p:attrName>style.visibility</p:attrName>
                                        </p:attrNameLst>
                                      </p:cBhvr>
                                      <p:to>
                                        <p:strVal val="visible"/>
                                      </p:to>
                                    </p:set>
                                    <p:animEffect transition="in" filter="fade">
                                      <p:cBhvr>
                                        <p:cTn id="49" dur="500"/>
                                        <p:tgtEl>
                                          <p:spTgt spid="24579">
                                            <p:txEl>
                                              <p:pRg st="8" end="8"/>
                                            </p:txEl>
                                          </p:spTgt>
                                        </p:tgtEl>
                                      </p:cBhvr>
                                    </p:animEffect>
                                    <p:anim calcmode="lin" valueType="num">
                                      <p:cBhvr>
                                        <p:cTn id="50"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24579">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4579">
                                            <p:txEl>
                                              <p:pRg st="9" end="9"/>
                                            </p:txEl>
                                          </p:spTgt>
                                        </p:tgtEl>
                                        <p:attrNameLst>
                                          <p:attrName>style.visibility</p:attrName>
                                        </p:attrNameLst>
                                      </p:cBhvr>
                                      <p:to>
                                        <p:strVal val="visible"/>
                                      </p:to>
                                    </p:set>
                                    <p:animEffect transition="in" filter="fade">
                                      <p:cBhvr>
                                        <p:cTn id="56" dur="500"/>
                                        <p:tgtEl>
                                          <p:spTgt spid="24579">
                                            <p:txEl>
                                              <p:pRg st="9" end="9"/>
                                            </p:txEl>
                                          </p:spTgt>
                                        </p:tgtEl>
                                      </p:cBhvr>
                                    </p:animEffect>
                                    <p:anim calcmode="lin" valueType="num">
                                      <p:cBhvr>
                                        <p:cTn id="57" dur="500" fill="hold"/>
                                        <p:tgtEl>
                                          <p:spTgt spid="24579">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24579">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24579">
                                            <p:txEl>
                                              <p:pRg st="11" end="11"/>
                                            </p:txEl>
                                          </p:spTgt>
                                        </p:tgtEl>
                                        <p:attrNameLst>
                                          <p:attrName>style.visibility</p:attrName>
                                        </p:attrNameLst>
                                      </p:cBhvr>
                                      <p:to>
                                        <p:strVal val="visible"/>
                                      </p:to>
                                    </p:set>
                                    <p:animEffect transition="in" filter="fade">
                                      <p:cBhvr>
                                        <p:cTn id="63" dur="500"/>
                                        <p:tgtEl>
                                          <p:spTgt spid="24579">
                                            <p:txEl>
                                              <p:pRg st="11" end="11"/>
                                            </p:txEl>
                                          </p:spTgt>
                                        </p:tgtEl>
                                      </p:cBhvr>
                                    </p:animEffect>
                                    <p:anim calcmode="lin" valueType="num">
                                      <p:cBhvr>
                                        <p:cTn id="64" dur="500" fill="hold"/>
                                        <p:tgtEl>
                                          <p:spTgt spid="24579">
                                            <p:txEl>
                                              <p:pRg st="11" end="11"/>
                                            </p:txEl>
                                          </p:spTgt>
                                        </p:tgtEl>
                                        <p:attrNameLst>
                                          <p:attrName>ppt_x</p:attrName>
                                        </p:attrNameLst>
                                      </p:cBhvr>
                                      <p:tavLst>
                                        <p:tav tm="0">
                                          <p:val>
                                            <p:strVal val="#ppt_x"/>
                                          </p:val>
                                        </p:tav>
                                        <p:tav tm="100000">
                                          <p:val>
                                            <p:strVal val="#ppt_x"/>
                                          </p:val>
                                        </p:tav>
                                      </p:tavLst>
                                    </p:anim>
                                    <p:anim calcmode="lin" valueType="num">
                                      <p:cBhvr>
                                        <p:cTn id="65" dur="500" fill="hold"/>
                                        <p:tgtEl>
                                          <p:spTgt spid="24579">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24579">
                                            <p:txEl>
                                              <p:pRg st="12" end="12"/>
                                            </p:txEl>
                                          </p:spTgt>
                                        </p:tgtEl>
                                        <p:attrNameLst>
                                          <p:attrName>style.visibility</p:attrName>
                                        </p:attrNameLst>
                                      </p:cBhvr>
                                      <p:to>
                                        <p:strVal val="visible"/>
                                      </p:to>
                                    </p:set>
                                    <p:animEffect transition="in" filter="fade">
                                      <p:cBhvr>
                                        <p:cTn id="70" dur="500"/>
                                        <p:tgtEl>
                                          <p:spTgt spid="24579">
                                            <p:txEl>
                                              <p:pRg st="12" end="12"/>
                                            </p:txEl>
                                          </p:spTgt>
                                        </p:tgtEl>
                                      </p:cBhvr>
                                    </p:animEffect>
                                    <p:anim calcmode="lin" valueType="num">
                                      <p:cBhvr>
                                        <p:cTn id="71" dur="500" fill="hold"/>
                                        <p:tgtEl>
                                          <p:spTgt spid="24579">
                                            <p:txEl>
                                              <p:pRg st="12" end="12"/>
                                            </p:txEl>
                                          </p:spTgt>
                                        </p:tgtEl>
                                        <p:attrNameLst>
                                          <p:attrName>ppt_x</p:attrName>
                                        </p:attrNameLst>
                                      </p:cBhvr>
                                      <p:tavLst>
                                        <p:tav tm="0">
                                          <p:val>
                                            <p:strVal val="#ppt_x"/>
                                          </p:val>
                                        </p:tav>
                                        <p:tav tm="100000">
                                          <p:val>
                                            <p:strVal val="#ppt_x"/>
                                          </p:val>
                                        </p:tav>
                                      </p:tavLst>
                                    </p:anim>
                                    <p:anim calcmode="lin" valueType="num">
                                      <p:cBhvr>
                                        <p:cTn id="72" dur="500" fill="hold"/>
                                        <p:tgtEl>
                                          <p:spTgt spid="24579">
                                            <p:txEl>
                                              <p:pRg st="12" end="12"/>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24579">
                                            <p:txEl>
                                              <p:pRg st="14" end="14"/>
                                            </p:txEl>
                                          </p:spTgt>
                                        </p:tgtEl>
                                        <p:attrNameLst>
                                          <p:attrName>style.visibility</p:attrName>
                                        </p:attrNameLst>
                                      </p:cBhvr>
                                      <p:to>
                                        <p:strVal val="visible"/>
                                      </p:to>
                                    </p:set>
                                    <p:animEffect transition="in" filter="fade">
                                      <p:cBhvr>
                                        <p:cTn id="77" dur="500"/>
                                        <p:tgtEl>
                                          <p:spTgt spid="24579">
                                            <p:txEl>
                                              <p:pRg st="14" end="14"/>
                                            </p:txEl>
                                          </p:spTgt>
                                        </p:tgtEl>
                                      </p:cBhvr>
                                    </p:animEffect>
                                    <p:anim calcmode="lin" valueType="num">
                                      <p:cBhvr>
                                        <p:cTn id="78" dur="500" fill="hold"/>
                                        <p:tgtEl>
                                          <p:spTgt spid="24579">
                                            <p:txEl>
                                              <p:pRg st="14" end="14"/>
                                            </p:txEl>
                                          </p:spTgt>
                                        </p:tgtEl>
                                        <p:attrNameLst>
                                          <p:attrName>ppt_x</p:attrName>
                                        </p:attrNameLst>
                                      </p:cBhvr>
                                      <p:tavLst>
                                        <p:tav tm="0">
                                          <p:val>
                                            <p:strVal val="#ppt_x"/>
                                          </p:val>
                                        </p:tav>
                                        <p:tav tm="100000">
                                          <p:val>
                                            <p:strVal val="#ppt_x"/>
                                          </p:val>
                                        </p:tav>
                                      </p:tavLst>
                                    </p:anim>
                                    <p:anim calcmode="lin" valueType="num">
                                      <p:cBhvr>
                                        <p:cTn id="79" dur="500" fill="hold"/>
                                        <p:tgtEl>
                                          <p:spTgt spid="24579">
                                            <p:txEl>
                                              <p:pRg st="14" end="14"/>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24579">
                                            <p:txEl>
                                              <p:pRg st="16" end="16"/>
                                            </p:txEl>
                                          </p:spTgt>
                                        </p:tgtEl>
                                        <p:attrNameLst>
                                          <p:attrName>style.visibility</p:attrName>
                                        </p:attrNameLst>
                                      </p:cBhvr>
                                      <p:to>
                                        <p:strVal val="visible"/>
                                      </p:to>
                                    </p:set>
                                    <p:animEffect transition="in" filter="fade">
                                      <p:cBhvr>
                                        <p:cTn id="84" dur="500"/>
                                        <p:tgtEl>
                                          <p:spTgt spid="24579">
                                            <p:txEl>
                                              <p:pRg st="16" end="16"/>
                                            </p:txEl>
                                          </p:spTgt>
                                        </p:tgtEl>
                                      </p:cBhvr>
                                    </p:animEffect>
                                    <p:anim calcmode="lin" valueType="num">
                                      <p:cBhvr>
                                        <p:cTn id="85" dur="500" fill="hold"/>
                                        <p:tgtEl>
                                          <p:spTgt spid="24579">
                                            <p:txEl>
                                              <p:pRg st="16" end="16"/>
                                            </p:txEl>
                                          </p:spTgt>
                                        </p:tgtEl>
                                        <p:attrNameLst>
                                          <p:attrName>ppt_x</p:attrName>
                                        </p:attrNameLst>
                                      </p:cBhvr>
                                      <p:tavLst>
                                        <p:tav tm="0">
                                          <p:val>
                                            <p:strVal val="#ppt_x"/>
                                          </p:val>
                                        </p:tav>
                                        <p:tav tm="100000">
                                          <p:val>
                                            <p:strVal val="#ppt_x"/>
                                          </p:val>
                                        </p:tav>
                                      </p:tavLst>
                                    </p:anim>
                                    <p:anim calcmode="lin" valueType="num">
                                      <p:cBhvr>
                                        <p:cTn id="86" dur="500" fill="hold"/>
                                        <p:tgtEl>
                                          <p:spTgt spid="24579">
                                            <p:txEl>
                                              <p:pRg st="16" end="1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Top Portion of Lyonses 1040 Form</a:t>
            </a:r>
          </a:p>
        </p:txBody>
      </p:sp>
      <p:pic>
        <p:nvPicPr>
          <p:cNvPr id="10243" name="Picture 6"/>
          <p:cNvPicPr>
            <a:picLocks noChangeAspect="1" noChangeArrowheads="1"/>
          </p:cNvPicPr>
          <p:nvPr/>
        </p:nvPicPr>
        <p:blipFill>
          <a:blip r:embed="rId2" cstate="print"/>
          <a:srcRect l="9375" t="59375" r="46094" b="19792"/>
          <a:stretch>
            <a:fillRect/>
          </a:stretch>
        </p:blipFill>
        <p:spPr bwMode="auto">
          <a:xfrm>
            <a:off x="685800" y="1752600"/>
            <a:ext cx="7772400" cy="272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Quick Check!</a:t>
            </a:r>
          </a:p>
        </p:txBody>
      </p:sp>
      <p:sp>
        <p:nvSpPr>
          <p:cNvPr id="26627" name="Rectangle 3"/>
          <p:cNvSpPr>
            <a:spLocks noGrp="1" noChangeArrowheads="1"/>
          </p:cNvSpPr>
          <p:nvPr>
            <p:ph type="body" idx="1"/>
          </p:nvPr>
        </p:nvSpPr>
        <p:spPr>
          <a:xfrm>
            <a:off x="381000" y="1143000"/>
            <a:ext cx="8302625" cy="5029200"/>
          </a:xfrm>
        </p:spPr>
        <p:txBody>
          <a:bodyPr/>
          <a:lstStyle/>
          <a:p>
            <a:pPr marL="552450" indent="-552450" eaLnBrk="1" hangingPunct="1">
              <a:lnSpc>
                <a:spcPct val="80000"/>
              </a:lnSpc>
              <a:buFont typeface="Wingdings" pitchFamily="2" charset="2"/>
              <a:buNone/>
            </a:pPr>
            <a:r>
              <a:rPr lang="en-US" sz="1500" smtClean="0"/>
              <a:t>1.  Bert and Maria are married and file a joint return.  They have two children who lived with them all year.  They were the sole supporters of the children.  Neither child had any income during the year.  Assume the joint return and citizenship tests are met.  How many total exemptions can Bert and Maria claim on their joint tax return?</a:t>
            </a:r>
          </a:p>
          <a:p>
            <a:pPr marL="552450" indent="-552450" eaLnBrk="1" hangingPunct="1">
              <a:lnSpc>
                <a:spcPct val="80000"/>
              </a:lnSpc>
              <a:buFont typeface="Wingdings" pitchFamily="2" charset="2"/>
              <a:buNone/>
            </a:pPr>
            <a:r>
              <a:rPr lang="en-US" sz="1500" smtClean="0"/>
              <a:t>		a.  1</a:t>
            </a:r>
          </a:p>
          <a:p>
            <a:pPr marL="552450" indent="-552450" eaLnBrk="1" hangingPunct="1">
              <a:lnSpc>
                <a:spcPct val="80000"/>
              </a:lnSpc>
              <a:buFont typeface="Wingdings" pitchFamily="2" charset="2"/>
              <a:buNone/>
            </a:pPr>
            <a:r>
              <a:rPr lang="en-US" sz="1500" smtClean="0"/>
              <a:t>		b.  2</a:t>
            </a:r>
          </a:p>
          <a:p>
            <a:pPr marL="552450" indent="-552450" eaLnBrk="1" hangingPunct="1">
              <a:lnSpc>
                <a:spcPct val="80000"/>
              </a:lnSpc>
              <a:buFont typeface="Wingdings" pitchFamily="2" charset="2"/>
              <a:buNone/>
            </a:pPr>
            <a:r>
              <a:rPr lang="en-US" sz="1500" smtClean="0"/>
              <a:t>		c.  3</a:t>
            </a:r>
          </a:p>
          <a:p>
            <a:pPr marL="552450" indent="-552450" eaLnBrk="1" hangingPunct="1">
              <a:lnSpc>
                <a:spcPct val="80000"/>
              </a:lnSpc>
              <a:buFont typeface="Wingdings" pitchFamily="2" charset="2"/>
              <a:buNone/>
            </a:pPr>
            <a:r>
              <a:rPr lang="en-US" sz="1500" smtClean="0"/>
              <a:t>		d.  4</a:t>
            </a:r>
          </a:p>
          <a:p>
            <a:pPr marL="552450" indent="-552450" eaLnBrk="1" hangingPunct="1">
              <a:lnSpc>
                <a:spcPct val="80000"/>
              </a:lnSpc>
              <a:buFont typeface="Wingdings" pitchFamily="2" charset="2"/>
              <a:buNone/>
            </a:pPr>
            <a:endParaRPr lang="en-US" sz="1500" smtClean="0"/>
          </a:p>
          <a:p>
            <a:pPr marL="552450" indent="-552450" eaLnBrk="1" hangingPunct="1">
              <a:lnSpc>
                <a:spcPct val="80000"/>
              </a:lnSpc>
              <a:buFont typeface="Wingdings" pitchFamily="2" charset="2"/>
              <a:buNone/>
            </a:pPr>
            <a:endParaRPr lang="en-US" sz="1500" smtClean="0"/>
          </a:p>
          <a:p>
            <a:pPr marL="552450" indent="-552450" eaLnBrk="1" hangingPunct="1">
              <a:lnSpc>
                <a:spcPct val="80000"/>
              </a:lnSpc>
              <a:buFont typeface="Wingdings" pitchFamily="2" charset="2"/>
              <a:buNone/>
            </a:pPr>
            <a:r>
              <a:rPr lang="en-US" sz="1500" smtClean="0"/>
              <a:t>2.  Dr. and Mrs. Fernandez are married and file a joint return.  Their daughter, Nanita, is 19 years old and a full-time student.  Nanita earned $4,500 during the year, but her parents provided more than half of her support.  Which of the following statement is true?</a:t>
            </a:r>
          </a:p>
          <a:p>
            <a:pPr marL="552450" indent="-552450" eaLnBrk="1" hangingPunct="1">
              <a:lnSpc>
                <a:spcPct val="80000"/>
              </a:lnSpc>
              <a:buFont typeface="Wingdings" pitchFamily="2" charset="2"/>
              <a:buNone/>
            </a:pPr>
            <a:r>
              <a:rPr lang="en-US" sz="1500" smtClean="0"/>
              <a:t>		a.  Dr. and Mrs. Fernandez can claim three exemptions on their tax</a:t>
            </a:r>
          </a:p>
          <a:p>
            <a:pPr marL="552450" indent="-552450" eaLnBrk="1" hangingPunct="1">
              <a:lnSpc>
                <a:spcPct val="80000"/>
              </a:lnSpc>
              <a:buFont typeface="Wingdings" pitchFamily="2" charset="2"/>
              <a:buNone/>
            </a:pPr>
            <a:r>
              <a:rPr lang="en-US" sz="1500" smtClean="0"/>
              <a:t>                  return, and Nanita can claim one exemption on her tax return.</a:t>
            </a:r>
          </a:p>
          <a:p>
            <a:pPr marL="552450" indent="-552450" eaLnBrk="1" hangingPunct="1">
              <a:lnSpc>
                <a:spcPct val="80000"/>
              </a:lnSpc>
              <a:buFont typeface="Wingdings" pitchFamily="2" charset="2"/>
              <a:buNone/>
            </a:pPr>
            <a:r>
              <a:rPr lang="en-US" sz="1500" smtClean="0"/>
              <a:t>		b.  Dr. and Mrs. Fernandez can claim two exemptions on their tax </a:t>
            </a:r>
          </a:p>
          <a:p>
            <a:pPr marL="552450" indent="-552450" eaLnBrk="1" hangingPunct="1">
              <a:lnSpc>
                <a:spcPct val="80000"/>
              </a:lnSpc>
              <a:buFont typeface="Wingdings" pitchFamily="2" charset="2"/>
              <a:buNone/>
            </a:pPr>
            <a:r>
              <a:rPr lang="en-US" sz="1500" smtClean="0"/>
              <a:t>                   return, and Nanita can claim one exemption on her tax return.</a:t>
            </a:r>
          </a:p>
          <a:p>
            <a:pPr marL="552450" indent="-552450" eaLnBrk="1" hangingPunct="1">
              <a:lnSpc>
                <a:spcPct val="80000"/>
              </a:lnSpc>
              <a:buFont typeface="Wingdings" pitchFamily="2" charset="2"/>
              <a:buNone/>
            </a:pPr>
            <a:r>
              <a:rPr lang="en-US" sz="1500" smtClean="0"/>
              <a:t>		c.  Dr and Mrs. Fernandez can claim three exemptions on their tax </a:t>
            </a:r>
          </a:p>
          <a:p>
            <a:pPr marL="552450" indent="-552450" eaLnBrk="1" hangingPunct="1">
              <a:lnSpc>
                <a:spcPct val="80000"/>
              </a:lnSpc>
              <a:buFont typeface="Wingdings" pitchFamily="2" charset="2"/>
              <a:buNone/>
            </a:pPr>
            <a:r>
              <a:rPr lang="en-US" sz="1500" smtClean="0"/>
              <a:t>		     return, and Nanita cannot claim any exemptions on her tax</a:t>
            </a:r>
          </a:p>
          <a:p>
            <a:pPr marL="552450" indent="-552450" eaLnBrk="1" hangingPunct="1">
              <a:lnSpc>
                <a:spcPct val="80000"/>
              </a:lnSpc>
              <a:buFont typeface="Wingdings" pitchFamily="2" charset="2"/>
              <a:buNone/>
            </a:pPr>
            <a:r>
              <a:rPr lang="en-US" sz="1500" smtClean="0"/>
              <a:t>                  return.</a:t>
            </a:r>
          </a:p>
          <a:p>
            <a:pPr marL="552450" indent="-552450" eaLnBrk="1" hangingPunct="1">
              <a:lnSpc>
                <a:spcPct val="80000"/>
              </a:lnSpc>
              <a:buFont typeface="Wingdings" pitchFamily="2" charset="2"/>
              <a:buNone/>
            </a:pPr>
            <a:r>
              <a:rPr lang="en-US" sz="1500" smtClean="0"/>
              <a:t>		d.  Dr. and Mrs. Fernandez can claim two exemptions on their tax </a:t>
            </a:r>
          </a:p>
          <a:p>
            <a:pPr marL="552450" indent="-552450" eaLnBrk="1" hangingPunct="1">
              <a:lnSpc>
                <a:spcPct val="80000"/>
              </a:lnSpc>
              <a:buFont typeface="Wingdings" pitchFamily="2" charset="2"/>
              <a:buNone/>
            </a:pPr>
            <a:r>
              <a:rPr lang="en-US" sz="1500" smtClean="0"/>
              <a:t>                    return, and Nanita cannot claim any exemptions on her tax return.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6627">
                                            <p:txEl>
                                              <p:pRg st="4" end="4"/>
                                            </p:txEl>
                                          </p:spTgt>
                                        </p:tgtEl>
                                        <p:attrNameLst>
                                          <p:attrName>style.color</p:attrName>
                                        </p:attrNameLst>
                                      </p:cBhvr>
                                      <p:to>
                                        <a:srgbClr val="FF00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26627">
                                            <p:txEl>
                                              <p:pRg st="12" end="12"/>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dir="cw">
                                      <p:cBhvr override="childStyle">
                                        <p:cTn id="12" dur="500" fill="hold"/>
                                        <p:tgtEl>
                                          <p:spTgt spid="26627">
                                            <p:txEl>
                                              <p:pRg st="13" end="13"/>
                                            </p:txEl>
                                          </p:spTgt>
                                        </p:tgtEl>
                                        <p:attrNameLst>
                                          <p:attrName>style.color</p:attrName>
                                        </p:attrNameLst>
                                      </p:cBhvr>
                                      <p:to>
                                        <a:srgbClr val="FF0000"/>
                                      </p:to>
                                    </p:animClr>
                                  </p:childTnLst>
                                </p:cTn>
                              </p:par>
                              <p:par>
                                <p:cTn id="13" presetID="3" presetClass="emph" presetSubtype="2" fill="hold" nodeType="withEffect">
                                  <p:stCondLst>
                                    <p:cond delay="0"/>
                                  </p:stCondLst>
                                  <p:childTnLst>
                                    <p:animClr clrSpc="rgb" dir="cw">
                                      <p:cBhvr override="childStyle">
                                        <p:cTn id="14" dur="500" fill="hold"/>
                                        <p:tgtEl>
                                          <p:spTgt spid="26627">
                                            <p:txEl>
                                              <p:pRg st="14" end="1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547</TotalTime>
  <Words>659</Words>
  <Application>Microsoft Office PowerPoint</Application>
  <PresentationFormat>On-screen Show (4:3)</PresentationFormat>
  <Paragraphs>152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Edge</vt:lpstr>
      <vt:lpstr>Tax Unit:  Module 6</vt:lpstr>
      <vt:lpstr>Module 6:  Exemptions</vt:lpstr>
      <vt:lpstr>Personal Exemptions</vt:lpstr>
      <vt:lpstr>Quick Check!</vt:lpstr>
      <vt:lpstr>Dependency Exemptions</vt:lpstr>
      <vt:lpstr>Exemptions - Comprehensive Example</vt:lpstr>
      <vt:lpstr>Dependency Tests for the Lyonses</vt:lpstr>
      <vt:lpstr>Top Portion of Lyonses 1040 Form</vt:lpstr>
      <vt:lpstr>Quick Check!</vt:lpstr>
      <vt:lpstr>Review!</vt:lpstr>
      <vt:lpstr>Simulation for Module 6: Label, Filing Status, and Exemptions Section of the Tax Return</vt:lpstr>
      <vt:lpstr>Use the previous information to answer the following questions.  Make choices that result in the lowest tax.</vt:lpstr>
      <vt:lpstr>Use the information to fill out the a 1040 Form for Belinda Russel</vt:lpstr>
      <vt:lpstr>Exemptions</vt:lpstr>
      <vt:lpstr>Congratulations!!!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Unit</dc:title>
  <dc:creator>East Jackson High School</dc:creator>
  <cp:lastModifiedBy>Windows User</cp:lastModifiedBy>
  <cp:revision>68</cp:revision>
  <dcterms:created xsi:type="dcterms:W3CDTF">2004-02-08T19:57:22Z</dcterms:created>
  <dcterms:modified xsi:type="dcterms:W3CDTF">2016-03-18T16:48:02Z</dcterms:modified>
</cp:coreProperties>
</file>