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1" r:id="rId4"/>
    <p:sldId id="260" r:id="rId5"/>
    <p:sldId id="262" r:id="rId6"/>
    <p:sldId id="264" r:id="rId7"/>
    <p:sldId id="265" r:id="rId8"/>
    <p:sldId id="258" r:id="rId9"/>
    <p:sldId id="274" r:id="rId10"/>
    <p:sldId id="267" r:id="rId11"/>
    <p:sldId id="268" r:id="rId12"/>
    <p:sldId id="269" r:id="rId13"/>
    <p:sldId id="271" r:id="rId1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27" autoAdjust="0"/>
  </p:normalViewPr>
  <p:slideViewPr>
    <p:cSldViewPr>
      <p:cViewPr varScale="1">
        <p:scale>
          <a:sx n="88" d="100"/>
          <a:sy n="88" d="100"/>
        </p:scale>
        <p:origin x="-10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958614E-E22C-4AA5-9B97-65180D857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278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36F0DA-FB07-4CA4-957B-090794711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CAF3-D2FE-4B58-878C-F3DA1C7FC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C8573-3ECA-4C87-9EBC-91A574DB7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2D4D-B28E-425C-AB1F-F4A2685A9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3EB64-F998-4994-8001-A74C25715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14C4-6707-48F7-AD25-761A2ED72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A32F2-B94D-4EF1-8693-2B8B54B3A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1569-95BD-45F1-8E90-6BFE09759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78AA-6BAA-47E4-A052-283939577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48A6-1AD3-4B7D-AF20-96AFCAE93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AE667-86F9-46E3-A7E4-BD6A949BB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B2FF-5641-4F4F-9D06-E836F415A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B8B0A50A-9815-4875-8CC5-8679B13F3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24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im_mod02_06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 Unit:  Module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Consumer Math Class</a:t>
            </a:r>
          </a:p>
          <a:p>
            <a:pPr eaLnBrk="1" hangingPunct="1"/>
            <a:r>
              <a:rPr lang="en-US" smtClean="0"/>
              <a:t>East Jackson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Simulation for Module 2</a:t>
            </a:r>
            <a:br>
              <a:rPr lang="en-US" sz="3200" smtClean="0"/>
            </a:br>
            <a:r>
              <a:rPr lang="en-US" sz="2800" smtClean="0"/>
              <a:t>Learn how to fill out a 1040EZ from a W-2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3886200" cy="4953000"/>
          </a:xfrm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n-US" sz="2200" dirty="0" smtClean="0"/>
              <a:t>Your name is Cicely B. King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You are a coach at Any Town High School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You are single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You have no children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You are a U.S. Citizen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Use the following W-2 to fill out the 1040EZ</a:t>
            </a:r>
          </a:p>
          <a:p>
            <a:pPr eaLnBrk="1" hangingPunct="1">
              <a:buFontTx/>
              <a:buChar char="o"/>
            </a:pPr>
            <a:r>
              <a:rPr lang="en-US" sz="2200" dirty="0" smtClean="0"/>
              <a:t>On line 10 enter $</a:t>
            </a:r>
            <a:r>
              <a:rPr lang="en-US" sz="2200" dirty="0" smtClean="0"/>
              <a:t>2,273</a:t>
            </a:r>
            <a:endParaRPr lang="en-US" sz="2200" dirty="0" smtClean="0"/>
          </a:p>
          <a:p>
            <a:pPr eaLnBrk="1" hangingPunct="1">
              <a:buFontTx/>
              <a:buChar char="o"/>
            </a:pPr>
            <a:r>
              <a:rPr lang="en-US" sz="2200" dirty="0" smtClean="0"/>
              <a:t>(Normally you would use the IRS website to look this up)</a:t>
            </a:r>
          </a:p>
        </p:txBody>
      </p:sp>
      <p:pic>
        <p:nvPicPr>
          <p:cNvPr id="12292" name="Picture 4" descr="CicelyK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51363" y="1295400"/>
            <a:ext cx="4364037" cy="53340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Cicely’s W-2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229600" cy="516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2133600" y="2057400"/>
            <a:ext cx="4191000" cy="13112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Click Here For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Cicely’s </a:t>
            </a:r>
            <a:r>
              <a:rPr lang="en-US" sz="3200" b="1" dirty="0">
                <a:solidFill>
                  <a:schemeClr val="tx2"/>
                </a:solidFill>
                <a:hlinkClick r:id="rId2" action="ppaction://hlinkfile"/>
              </a:rPr>
              <a:t>1040EZ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Congratulations!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You have just successfully completed Module 2!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57200" y="3048000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>
                <a:latin typeface="Arial" charset="0"/>
              </a:rPr>
              <a:t>All information came from the Internal Revenue Service Understanding Taxes Program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000"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500">
                <a:latin typeface="Arial" charset="0"/>
              </a:rPr>
              <a:t>www.irs.gov/app/understandingTaxes/jsp/S_student_lessons.jsp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/>
            <a:r>
              <a:rPr lang="en-US" smtClean="0"/>
              <a:t>Module 2:  </a:t>
            </a:r>
            <a:r>
              <a:rPr lang="en-US" sz="3200" smtClean="0"/>
              <a:t>Wage and Tip Income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29075" cy="4411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/>
              <a:t>Introduction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u="sng" smtClean="0"/>
              <a:t>All income</a:t>
            </a:r>
            <a:r>
              <a:rPr lang="en-US" sz="2800" smtClean="0"/>
              <a:t> from</a:t>
            </a:r>
          </a:p>
          <a:p>
            <a:pPr eaLnBrk="1" hangingPunct="1"/>
            <a:r>
              <a:rPr lang="en-US" sz="2800" smtClean="0"/>
              <a:t>wages</a:t>
            </a:r>
          </a:p>
          <a:p>
            <a:pPr eaLnBrk="1" hangingPunct="1"/>
            <a:r>
              <a:rPr lang="en-US" sz="2800" smtClean="0"/>
              <a:t>salaries and</a:t>
            </a:r>
          </a:p>
          <a:p>
            <a:pPr eaLnBrk="1" hangingPunct="1"/>
            <a:r>
              <a:rPr lang="en-US" sz="2800" smtClean="0"/>
              <a:t>tips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is </a:t>
            </a:r>
            <a:r>
              <a:rPr lang="en-US" sz="2800" b="1" u="sng" smtClean="0"/>
              <a:t>taxable</a:t>
            </a:r>
            <a:r>
              <a:rPr lang="en-US" sz="2800" smtClean="0"/>
              <a:t>.</a:t>
            </a:r>
          </a:p>
        </p:txBody>
      </p:sp>
      <p:pic>
        <p:nvPicPr>
          <p:cNvPr id="4100" name="Picture 4" descr="introp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676400"/>
            <a:ext cx="2654300" cy="3873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algn="ctr" eaLnBrk="1" hangingPunct="1"/>
            <a:r>
              <a:rPr lang="en-US" smtClean="0"/>
              <a:t>Wages, Salaries, and Tips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Wages, salaries, bonuses, and commissions</a:t>
            </a:r>
            <a:r>
              <a:rPr lang="en-US" sz="2400" smtClean="0"/>
              <a:t> are compensation received by employees for services performed.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Tips</a:t>
            </a:r>
            <a:r>
              <a:rPr lang="en-US" sz="2400" smtClean="0"/>
              <a:t> are received as gratuities by food servers, baggage handlers, hairdressers, and others for services performed.  Tips go beyond the stated amount of the bill and are given voluntarily.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Employee compensation and tips may be in the form of cash, goods and services, awards, and taxable benefits.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u="sng" smtClean="0"/>
              <a:t>Tax Tip</a:t>
            </a:r>
            <a:r>
              <a:rPr lang="en-US" sz="2400" i="1" smtClean="0"/>
              <a:t>:  Self-employed individuals are not employees.  Self employment income is taxable, but it is not included with wage and tip income on the tax return.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Unless specifically excluded, </a:t>
            </a:r>
            <a:r>
              <a:rPr lang="en-US" sz="3200" b="1" u="sng" smtClean="0"/>
              <a:t>all</a:t>
            </a:r>
            <a:r>
              <a:rPr lang="en-US" sz="3200" smtClean="0"/>
              <a:t> wages, salaries, commissions, and bonuses are taxable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b="1" u="sng" smtClean="0"/>
              <a:t>All tip income</a:t>
            </a:r>
            <a:r>
              <a:rPr lang="en-US" sz="3200" smtClean="0"/>
              <a:t> is taxable and needs to be reported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What is taxable?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3500" smtClean="0"/>
              <a:t>Quick Check!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79120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___1.  Wages earned by a worker at a casual fast-food restaurant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		a.  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		b.  Nontaxable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___2.  Tips earned by a server in a fashionable restaurant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a.  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b.  Nontaxable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___3.  Overtime pay earned by a construction worker for working extra hours to complete a project on time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a.  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b.  Nontaxable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___4.  Bonus given to a salesperson for making the most sales during the month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a.  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b.  Nontaxable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___5.  Free lawn care service for a month for a mailroom employee who developed a handbook for new employees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a.  Taxable</a:t>
            </a:r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b.  Nontaxable</a:t>
            </a:r>
          </a:p>
          <a:p>
            <a:pPr marL="952500" lvl="1" indent="-608013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algn="ctr" eaLnBrk="1" hangingPunct="1"/>
            <a:r>
              <a:rPr lang="en-US" sz="3500" smtClean="0"/>
              <a:t>Form W-2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76962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Wages, salaries, and tip income are reported on </a:t>
            </a:r>
            <a:r>
              <a:rPr lang="en-US" sz="2400" b="1" u="sng" smtClean="0"/>
              <a:t>Form W-2</a:t>
            </a:r>
            <a:r>
              <a:rPr lang="en-US" sz="2400" smtClean="0"/>
              <a:t>, Wage and Tax Statement.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Employers</a:t>
            </a:r>
            <a:r>
              <a:rPr lang="en-US" sz="2400" smtClean="0"/>
              <a:t> provide Form W-2 to the employee and to the federal government.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Employees</a:t>
            </a:r>
            <a:r>
              <a:rPr lang="en-US" sz="2400" smtClean="0"/>
              <a:t> use Form W-2 to complete their tax returns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smtClean="0"/>
              <a:t>Tax Tip:  All wages, salaries, and tip income are taxable even if they are not reported on Form W-2.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2800"/>
            <a:ext cx="6248400" cy="317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5562600" cy="304800"/>
          </a:xfrm>
        </p:spPr>
        <p:txBody>
          <a:bodyPr/>
          <a:lstStyle/>
          <a:p>
            <a:pPr algn="ctr" eaLnBrk="1" hangingPunct="1"/>
            <a:r>
              <a:rPr lang="en-US" sz="1400" smtClean="0"/>
              <a:t>Quick Check!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6934200" cy="54102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1)  What is the amount of wages, tips, and other compensation?  ________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Char char="¡"/>
            </a:pPr>
            <a:endParaRPr lang="en-US" sz="14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2)  How much federal income tax was withheld?  ___________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Char char="¡"/>
            </a:pPr>
            <a:endParaRPr lang="en-US" sz="14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3)  Who is the employee?  ______________________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Char char="¡"/>
            </a:pPr>
            <a:endParaRPr lang="en-US" sz="14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4)  Who is the employer?________________________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5)  What is reported in box 4?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a.  Medicare tax withheld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b.  Federal income tax withheld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c.  Advance EIC payment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d.  Social Security tax withheld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6)  What is reported in box 6?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a.  Medicare tax withheld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b.  Federal income tax withheld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c.  Advance EIC payment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d.  Social Security tax withheld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05400" y="4714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$17,253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886200" y="914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$1,552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209800" y="138588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Brandon R. Cooper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133600" y="17668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The Kitchen Corner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399"/>
            <a:ext cx="5970958" cy="380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1" grpId="0"/>
      <p:bldP spid="27662" grpId="0"/>
      <p:bldP spid="276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mtClean="0"/>
              <a:t>Review!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4213" cy="50292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____1. Food servers do not need to report tips as taxable income.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a.  True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b.  False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____2. Hairdressers include in taxable income the tips they receive from customers.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a.  True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b.  False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____3. Employers use Form W-4 to report wage and tax information to employees.	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a.  True 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b.  False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____4. Tips can be received in the form of money or goods.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a.  True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b. 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Using a W-2 to File Your Taxes on a 1040EZ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1040EZ is a tax return form for single and joint filers with no dependents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You will use it to figure out the taxes you have already paid and the taxes you owed the government for the year.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If what you have paid is more than what you owed, you will get a </a:t>
            </a:r>
            <a:r>
              <a:rPr lang="en-US" sz="2600" b="1" u="sng" dirty="0" smtClean="0"/>
              <a:t>refund</a:t>
            </a:r>
            <a:r>
              <a:rPr lang="en-US" sz="2600" dirty="0" smtClean="0"/>
              <a:t> of the difference.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If what you have paid is less than what you owed, the difference is the </a:t>
            </a:r>
            <a:r>
              <a:rPr lang="en-US" sz="2600" b="1" u="sng" dirty="0" smtClean="0"/>
              <a:t>amount</a:t>
            </a:r>
            <a:r>
              <a:rPr lang="en-US" sz="2600" u="sng" dirty="0" smtClean="0"/>
              <a:t> </a:t>
            </a:r>
            <a:r>
              <a:rPr lang="en-US" sz="2600" b="1" u="sng" dirty="0" smtClean="0"/>
              <a:t>you owe</a:t>
            </a:r>
            <a:r>
              <a:rPr lang="en-US" sz="2600" dirty="0" smtClean="0"/>
              <a:t> the government.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513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Network</vt:lpstr>
      <vt:lpstr>Tax Unit:  Module 2</vt:lpstr>
      <vt:lpstr>Module 2:  Wage and Tip Income</vt:lpstr>
      <vt:lpstr>Wages, Salaries, and Tips</vt:lpstr>
      <vt:lpstr>What is taxable?</vt:lpstr>
      <vt:lpstr>Quick Check!</vt:lpstr>
      <vt:lpstr>Form W-2</vt:lpstr>
      <vt:lpstr>Quick Check!</vt:lpstr>
      <vt:lpstr>Review!</vt:lpstr>
      <vt:lpstr>Using a W-2 to File Your Taxes on a 1040EZ</vt:lpstr>
      <vt:lpstr>Simulation for Module 2 Learn how to fill out a 1040EZ from a W-2</vt:lpstr>
      <vt:lpstr>Cicely’s W-2</vt:lpstr>
      <vt:lpstr>Slide 12</vt:lpstr>
      <vt:lpstr>Congratulations!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Unit</dc:title>
  <dc:creator>East Jackson High School</dc:creator>
  <cp:lastModifiedBy>Windows User</cp:lastModifiedBy>
  <cp:revision>68</cp:revision>
  <dcterms:created xsi:type="dcterms:W3CDTF">2004-01-12T00:29:22Z</dcterms:created>
  <dcterms:modified xsi:type="dcterms:W3CDTF">2015-03-27T18:20:32Z</dcterms:modified>
</cp:coreProperties>
</file>