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18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82" r:id="rId12"/>
    <p:sldId id="270" r:id="rId13"/>
    <p:sldId id="258" r:id="rId14"/>
    <p:sldId id="272" r:id="rId15"/>
    <p:sldId id="273" r:id="rId16"/>
    <p:sldId id="281" r:id="rId17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7" autoAdjust="0"/>
  </p:normalViewPr>
  <p:slideViewPr>
    <p:cSldViewPr>
      <p:cViewPr varScale="1">
        <p:scale>
          <a:sx n="51" d="100"/>
          <a:sy n="51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30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513513"/>
            <a:ext cx="4030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C889B8-36B2-48CE-ACBD-C6A8A973D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F483-5092-4798-A709-0630C6DBB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F0D3-47AC-4409-A10D-A62598421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0EE2-3EBF-4BCC-A0AC-AABE62D46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C260-99D3-44A5-9001-887B34661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41F9-627D-4CBC-858A-114A5B54F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F2F6-92AC-4349-A008-FF8D4BEA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02B-6BF3-4109-9FA2-6A6CC045A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AD1D-F94D-4BF3-B21F-4E663F308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E2AD-57DF-4C17-BF98-BE2BCDBEF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D5D8-5441-494D-BD2B-F442F4FA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56254-2391-40B4-8805-39F63635B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C608-F868-4651-B829-49370D0B9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1033-1FCC-40FB-A2F5-E72AE7A7C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317C814-A04E-45BC-B4E5-3E6280D33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9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Tax Unit:  Module 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Consumer Math Class</a:t>
            </a:r>
          </a:p>
          <a:p>
            <a:pPr eaLnBrk="1" hangingPunct="1"/>
            <a:r>
              <a:rPr lang="en-US" smtClean="0"/>
              <a:t>East Jackson High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IRS Web Site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Review the IRS Web site [http://www.irs.gov] for</a:t>
            </a:r>
          </a:p>
          <a:p>
            <a:pPr eaLnBrk="1" hangingPunct="1"/>
            <a:r>
              <a:rPr lang="en-US" sz="2700" smtClean="0"/>
              <a:t>free/low-cost online filing options under IRS e-file partners offering their services to qualified taxpayers.</a:t>
            </a:r>
          </a:p>
          <a:p>
            <a:pPr eaLnBrk="1" hangingPunct="1">
              <a:buFont typeface="Wingdings" pitchFamily="2" charset="2"/>
              <a:buNone/>
            </a:pPr>
            <a:endParaRPr lang="en-US" sz="2700" smtClean="0"/>
          </a:p>
          <a:p>
            <a:pPr eaLnBrk="1" hangingPunct="1"/>
            <a:r>
              <a:rPr lang="en-US" sz="2700" smtClean="0"/>
              <a:t>software companies in the online e-file program.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Online Providers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96" t="17781" r="76988" b="76790"/>
          <a:stretch>
            <a:fillRect/>
          </a:stretch>
        </p:blipFill>
        <p:spPr bwMode="auto">
          <a:xfrm>
            <a:off x="1066800" y="1981200"/>
            <a:ext cx="2400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778" t="22222" r="77222" b="70667"/>
          <a:stretch>
            <a:fillRect/>
          </a:stretch>
        </p:blipFill>
        <p:spPr bwMode="auto">
          <a:xfrm>
            <a:off x="4343400" y="2057400"/>
            <a:ext cx="3257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8333" t="24000" r="67778" b="67111"/>
          <a:stretch>
            <a:fillRect/>
          </a:stretch>
        </p:blipFill>
        <p:spPr bwMode="auto">
          <a:xfrm>
            <a:off x="1143000" y="36576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3889" t="18667" r="76667" b="76000"/>
          <a:stretch>
            <a:fillRect/>
          </a:stretch>
        </p:blipFill>
        <p:spPr bwMode="auto">
          <a:xfrm>
            <a:off x="4800600" y="40386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8889" t="39333" r="54444" b="49111"/>
          <a:stretch>
            <a:fillRect/>
          </a:stretch>
        </p:blipFill>
        <p:spPr bwMode="auto">
          <a:xfrm>
            <a:off x="6172200" y="3886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14444" t="18000" r="72223" b="70444"/>
          <a:stretch>
            <a:fillRect/>
          </a:stretch>
        </p:blipFill>
        <p:spPr bwMode="auto">
          <a:xfrm>
            <a:off x="1143000" y="5181600"/>
            <a:ext cx="239150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16667" t="20667" r="60555" b="71333"/>
          <a:stretch>
            <a:fillRect/>
          </a:stretch>
        </p:blipFill>
        <p:spPr bwMode="auto">
          <a:xfrm>
            <a:off x="4182533" y="5257800"/>
            <a:ext cx="38184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sz="3500" smtClean="0"/>
              <a:t>Quick Check!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077200" cy="5867400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600" smtClean="0"/>
              <a:t>Taxpayers can prepare returns online at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a.  Financial institutions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b.  Work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c.  Library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d.  All of the above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1600" smtClean="0"/>
              <a:t>What information is needed to self-select a personal identification number (PIN)?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a.  Date the tax return was filed in the prior year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b.  Taxpayer’s date of birth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c.  Wage income from the prior year return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d.  Tax credits claimed in the prior year return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US" sz="1600" smtClean="0"/>
              <a:t>Which of the following is an example of an Electronic Return Originator (ERO)?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a.  Certified Network Administrator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b.  Tax attorney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c.  Human resource specialist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d.  Volunteer Meals-on-Wheels Coordinator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en-US" sz="1600" smtClean="0"/>
              <a:t>Which of the following are benefits of electronic tax preparation and transmission?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a.  The reduction of errors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b.  Ease of use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c.  Security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d. 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3025" cy="5029200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1.  Tax preparation is sending the return to the taxing authorities.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a.  True 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b.  False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/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2.  Tax returns can be prepared electronically, but they must be mailed to the IRS.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a.  True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b.  False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/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3.  A Personal Identification Number is used to authenticate an electronically transmitted tax return.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a.  True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b.  False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4.  A taxpayer who prepares his or her own tax return is considered an Electronic Return Originator (ERO).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a.  True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/>
              <a:t>		b. 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mtClean="0"/>
              <a:t>Tax Simulation </a:t>
            </a:r>
            <a:r>
              <a:rPr lang="en-US" dirty="0" smtClean="0"/>
              <a:t>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5715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are Madison </a:t>
            </a:r>
            <a:r>
              <a:rPr lang="en-US" sz="1800" dirty="0" err="1" smtClean="0"/>
              <a:t>Mailey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are a caterer</a:t>
            </a:r>
          </a:p>
          <a:p>
            <a:pPr eaLnBrk="1" hangingPunct="1">
              <a:lnSpc>
                <a:spcPct val="80000"/>
              </a:lnSpc>
            </a:pPr>
            <a:endParaRPr 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are single with one child, Robyn, age 7 (SS# 222-00-2222)</a:t>
            </a:r>
          </a:p>
          <a:p>
            <a:pPr eaLnBrk="1" hangingPunct="1">
              <a:lnSpc>
                <a:spcPct val="80000"/>
              </a:lnSpc>
            </a:pPr>
            <a:endParaRPr lang="en-US" sz="9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are both U.S. Citizens</a:t>
            </a:r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will use the Head of Household Filing Status</a:t>
            </a:r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provided all of the support for Robyn</a:t>
            </a:r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will have $473 credit for child and dependent care expenses.  (Line </a:t>
            </a:r>
            <a:r>
              <a:rPr lang="en-US" sz="1800" dirty="0" smtClean="0"/>
              <a:t>49)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You have a Child Tax Credit of $1000 (Line </a:t>
            </a:r>
            <a:r>
              <a:rPr lang="en-US" sz="1800" dirty="0" smtClean="0"/>
              <a:t>52)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For </a:t>
            </a:r>
            <a:r>
              <a:rPr lang="en-US" sz="1800" dirty="0" smtClean="0"/>
              <a:t>line </a:t>
            </a:r>
            <a:r>
              <a:rPr lang="en-US" sz="1800" dirty="0" smtClean="0"/>
              <a:t>44, use the tax table on the IRS website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Any refund you would like direct deposited into your checking account:  Routing # 987654321 and Account #  987987987987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pic>
        <p:nvPicPr>
          <p:cNvPr id="15364" name="Picture 5" descr="Open wallet showing Madison Mailey's driver's license and a photo of Madison and a young gir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2362200"/>
            <a:ext cx="2109788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Madison’s W-2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Congratulations!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776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You have successfully completed Module 13!!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2590800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/>
              <a:t>All information came from the Internal Revenue Service Understanding Taxes Program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000"/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500"/>
              <a:t>www.irs.gov/app/understandingTaxes/jsp/S_student_lessons.jsp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447800" y="4876800"/>
            <a:ext cx="617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http://turbotax.intuit.com/tax-tools/tax-tips/General-Tax-Tips/Video--How-TurboTax-Guides-You-Step-by-Step-Like-a-GPS/INF14582.html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Module 13:  Electronic Tax Return Preparation and 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147050" cy="318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200" smtClean="0"/>
              <a:t>Introduction</a:t>
            </a:r>
          </a:p>
          <a:p>
            <a:pPr marL="0" indent="0" eaLnBrk="1" hangingPunct="1"/>
            <a:r>
              <a:rPr lang="en-US" sz="2400" b="1" u="sng" smtClean="0"/>
              <a:t>Tax preparation</a:t>
            </a:r>
            <a:r>
              <a:rPr lang="en-US" sz="2400" smtClean="0"/>
              <a:t> is the completion of the forms and schedules needed to compute and report the tax. </a:t>
            </a:r>
          </a:p>
          <a:p>
            <a:pPr marL="0" indent="0" eaLnBrk="1" hangingPunct="1"/>
            <a:endParaRPr lang="en-US" sz="2400" smtClean="0"/>
          </a:p>
          <a:p>
            <a:pPr marL="0" indent="0" eaLnBrk="1" hangingPunct="1"/>
            <a:r>
              <a:rPr lang="en-US" sz="2400" b="1" u="sng" smtClean="0"/>
              <a:t>Tax transmission</a:t>
            </a:r>
            <a:r>
              <a:rPr lang="en-US" sz="2400" smtClean="0"/>
              <a:t> refers to sending the return to the taxing authority.  </a:t>
            </a:r>
          </a:p>
        </p:txBody>
      </p:sp>
      <p:pic>
        <p:nvPicPr>
          <p:cNvPr id="4100" name="Picture 4" descr="IN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4648200"/>
            <a:ext cx="2438400" cy="1860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Preparation of a Tax 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Complete all of the forms and schedules needed to compute and report the tax.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Preparation can be</a:t>
            </a:r>
          </a:p>
          <a:p>
            <a:pPr eaLnBrk="1" hangingPunct="1"/>
            <a:r>
              <a:rPr lang="en-US" smtClean="0"/>
              <a:t>Manual, using paper and pencil, or</a:t>
            </a:r>
          </a:p>
          <a:p>
            <a:pPr eaLnBrk="1" hangingPunct="1"/>
            <a:r>
              <a:rPr lang="en-US" smtClean="0"/>
              <a:t>Electronic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Electronic Preparation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692525"/>
          </a:xfrm>
        </p:spPr>
        <p:txBody>
          <a:bodyPr/>
          <a:lstStyle/>
          <a:p>
            <a:pPr eaLnBrk="1" hangingPunct="1"/>
            <a:r>
              <a:rPr lang="en-US" smtClean="0"/>
              <a:t>Increased accuracy</a:t>
            </a:r>
          </a:p>
          <a:p>
            <a:pPr eaLnBrk="1" hangingPunct="1"/>
            <a:r>
              <a:rPr lang="en-US" smtClean="0"/>
              <a:t>Ease of use</a:t>
            </a:r>
          </a:p>
          <a:p>
            <a:pPr eaLnBrk="1" hangingPunct="1"/>
            <a:r>
              <a:rPr lang="en-US" smtClean="0"/>
              <a:t>Ability to prepare federal and state returns at the same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Transmission of a Tax Return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700" smtClean="0"/>
              <a:t>Send the tax return to the taxing authority.</a:t>
            </a:r>
          </a:p>
          <a:p>
            <a:pPr eaLnBrk="1" hangingPunct="1">
              <a:buFont typeface="Wingdings" pitchFamily="2" charset="2"/>
              <a:buNone/>
            </a:pPr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700" smtClean="0"/>
              <a:t>Transmission can be</a:t>
            </a:r>
          </a:p>
          <a:p>
            <a:pPr eaLnBrk="1" hangingPunct="1"/>
            <a:r>
              <a:rPr lang="en-US" sz="2700" smtClean="0"/>
              <a:t>through the mail</a:t>
            </a:r>
          </a:p>
          <a:p>
            <a:pPr eaLnBrk="1" hangingPunct="1"/>
            <a:r>
              <a:rPr lang="en-US" sz="2700" smtClean="0"/>
              <a:t>through electronic filing (e-file) options:</a:t>
            </a:r>
          </a:p>
          <a:p>
            <a:pPr lvl="1" eaLnBrk="1" hangingPunct="1"/>
            <a:r>
              <a:rPr lang="en-US" sz="2200" smtClean="0"/>
              <a:t>Online, self-prepared; or</a:t>
            </a:r>
          </a:p>
          <a:p>
            <a:pPr lvl="1" eaLnBrk="1" hangingPunct="1"/>
            <a:r>
              <a:rPr lang="en-US" sz="2200" smtClean="0"/>
              <a:t>Authorized IRS e-file Provider/Tax Professional.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Electronic Transmission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Accuracy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Secure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Paperless with the self-select PIN option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Electronic acknowledgement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Direct deposit for faster refunds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Free/low-cost filing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Electronic funds withdrawal for payments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Able to transmit federal and state taxes at same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Electronic – Online, Self-prepared Option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smtClean="0"/>
              <a:t>Use a personal computer to prepare and transmit tax returns.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1700" smtClean="0"/>
              <a:t>Expert systems (often called wizards) guide taxpayers through the process. 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1700" smtClean="0"/>
              <a:t>Requires a computer with a modem and/or Internet access.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1700" smtClean="0"/>
              <a:t>Alternative 1:  Prepare return on personal computer, sign return with self-selected PIN, and transmit over the Internet.  (Taxpayer purchases software.)</a:t>
            </a:r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  <a:p>
            <a:pPr eaLnBrk="1" hangingPunct="1">
              <a:lnSpc>
                <a:spcPct val="80000"/>
              </a:lnSpc>
            </a:pPr>
            <a:r>
              <a:rPr lang="en-US" sz="1700" smtClean="0"/>
              <a:t>Alternative 2:  Prepare return online, sign return with self-selected PIN, and transmit over the Internet. (Taxpayer does not purchase the software.)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1700" smtClean="0"/>
              <a:t>A taxpayer prepares and transmits 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home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workplace, an employer-provided benefit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library, usually free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financial institution, usually free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business, usually for a fee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Electronic – Electronic Return Originator Option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Electronic Return Originators (EROs) are authorized to transmit returns to the IRS.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Often EROs also prepare returns.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Many EROs charge a fee.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EROs include some: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Certified public accountants (CPAs)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Tax attorneys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IRS enrolled agents (individuals who are registered with the IRS)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Tax preparation businesses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VITA (Volunteer Income Tax Assistance) sites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Walk-in sites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b="1" u="sng" smtClean="0"/>
              <a:t>Personal Identification Numbers</a:t>
            </a:r>
            <a:r>
              <a:rPr lang="en-US" sz="2600" smtClean="0"/>
              <a:t> (PINs) ensure that the taxpayer, and not someone else, transmitted each return.</a:t>
            </a:r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A PIN allows the taxpayer to “sign” the return electronically.</a:t>
            </a:r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Most taxpayers can qualify to use a PIN by providing their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date of birth,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adjusted gross income from their originally filed prior year tax return (not from an amended return [Form 1040X]).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theme/theme1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425</TotalTime>
  <Words>644</Words>
  <Application>Microsoft Office PowerPoint</Application>
  <PresentationFormat>On-screen Show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Network</vt:lpstr>
      <vt:lpstr>Tax Unit:  Module 13</vt:lpstr>
      <vt:lpstr>Module 13:  Electronic Tax Return Preparation and Transmission</vt:lpstr>
      <vt:lpstr>Preparation of a Tax Return</vt:lpstr>
      <vt:lpstr>Benefits of Electronic Preparation</vt:lpstr>
      <vt:lpstr>Transmission of a Tax Return</vt:lpstr>
      <vt:lpstr>Benefits of Electronic Transmission</vt:lpstr>
      <vt:lpstr>Electronic – Online, Self-prepared Option</vt:lpstr>
      <vt:lpstr>Electronic – Electronic Return Originator Option</vt:lpstr>
      <vt:lpstr>Security</vt:lpstr>
      <vt:lpstr>IRS Web Site</vt:lpstr>
      <vt:lpstr>Some Online Providers</vt:lpstr>
      <vt:lpstr>Quick Check!</vt:lpstr>
      <vt:lpstr>Review!</vt:lpstr>
      <vt:lpstr>Tax Simulation 7</vt:lpstr>
      <vt:lpstr>Madison’s W-2</vt:lpstr>
      <vt:lpstr>Congratulations!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Unit</dc:title>
  <dc:creator>East Jackson High School</dc:creator>
  <cp:lastModifiedBy>Windows User</cp:lastModifiedBy>
  <cp:revision>48</cp:revision>
  <dcterms:created xsi:type="dcterms:W3CDTF">2004-03-08T01:10:57Z</dcterms:created>
  <dcterms:modified xsi:type="dcterms:W3CDTF">2016-03-24T20:48:15Z</dcterms:modified>
</cp:coreProperties>
</file>